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56" r:id="rId2"/>
  </p:sldIdLst>
  <p:sldSz cx="42803763" cy="32075438"/>
  <p:notesSz cx="6858000" cy="9296400"/>
  <p:defaultTex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ＭＳ Ｐゴシック"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ＭＳ Ｐゴシック"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ＭＳ Ｐゴシック"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ＭＳ Ｐゴシック"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ＭＳ Ｐゴシック" panose="020B0600070205080204" pitchFamily="34" charset="-128"/>
        <a:cs typeface="+mn-cs"/>
      </a:defRPr>
    </a:lvl5pPr>
    <a:lvl6pPr marL="2286000" algn="l" defTabSz="914400" rtl="0" eaLnBrk="1" latinLnBrk="0" hangingPunct="1">
      <a:defRPr sz="2400" kern="1200">
        <a:solidFill>
          <a:schemeClr val="tx1"/>
        </a:solidFill>
        <a:latin typeface="Times New Roman" panose="02020603050405020304" pitchFamily="18" charset="0"/>
        <a:ea typeface="ＭＳ Ｐゴシック" panose="020B0600070205080204" pitchFamily="34" charset="-128"/>
        <a:cs typeface="+mn-cs"/>
      </a:defRPr>
    </a:lvl6pPr>
    <a:lvl7pPr marL="2743200" algn="l" defTabSz="914400" rtl="0" eaLnBrk="1" latinLnBrk="0" hangingPunct="1">
      <a:defRPr sz="2400" kern="1200">
        <a:solidFill>
          <a:schemeClr val="tx1"/>
        </a:solidFill>
        <a:latin typeface="Times New Roman" panose="02020603050405020304" pitchFamily="18" charset="0"/>
        <a:ea typeface="ＭＳ Ｐゴシック" panose="020B0600070205080204" pitchFamily="34" charset="-128"/>
        <a:cs typeface="+mn-cs"/>
      </a:defRPr>
    </a:lvl7pPr>
    <a:lvl8pPr marL="3200400" algn="l" defTabSz="914400" rtl="0" eaLnBrk="1" latinLnBrk="0" hangingPunct="1">
      <a:defRPr sz="2400" kern="1200">
        <a:solidFill>
          <a:schemeClr val="tx1"/>
        </a:solidFill>
        <a:latin typeface="Times New Roman" panose="02020603050405020304" pitchFamily="18" charset="0"/>
        <a:ea typeface="ＭＳ Ｐゴシック" panose="020B0600070205080204" pitchFamily="34" charset="-128"/>
        <a:cs typeface="+mn-cs"/>
      </a:defRPr>
    </a:lvl8pPr>
    <a:lvl9pPr marL="3657600" algn="l" defTabSz="914400" rtl="0" eaLnBrk="1" latinLnBrk="0" hangingPunct="1">
      <a:defRPr sz="2400" kern="1200">
        <a:solidFill>
          <a:schemeClr val="tx1"/>
        </a:solidFill>
        <a:latin typeface="Times New Roman" panose="02020603050405020304" pitchFamily="18"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10103">
          <p15:clr>
            <a:srgbClr val="A4A3A4"/>
          </p15:clr>
        </p15:guide>
        <p15:guide id="2" pos="13482">
          <p15:clr>
            <a:srgbClr val="A4A3A4"/>
          </p15:clr>
        </p15:guide>
      </p15:sldGuideLst>
    </p:ext>
    <p:ext uri="{2D200454-40CA-4A62-9FC3-DE9A4176ACB9}">
      <p15:notesGuideLst xmlns:p15="http://schemas.microsoft.com/office/powerpoint/2012/main">
        <p15:guide id="1" orient="horz" pos="2928">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8E8F3"/>
    <a:srgbClr val="CDCDE6"/>
    <a:srgbClr val="990000"/>
    <a:srgbClr val="7E0000"/>
    <a:srgbClr val="CC0099"/>
    <a:srgbClr val="00FF00"/>
    <a:srgbClr val="000099"/>
    <a:srgbClr val="0000FF"/>
    <a:srgbClr val="CC00CC"/>
    <a:srgbClr val="0099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9141" autoAdjust="0"/>
    <p:restoredTop sz="94636" autoAdjust="0"/>
  </p:normalViewPr>
  <p:slideViewPr>
    <p:cSldViewPr>
      <p:cViewPr>
        <p:scale>
          <a:sx n="64" d="100"/>
          <a:sy n="64" d="100"/>
        </p:scale>
        <p:origin x="-1050" y="-6048"/>
      </p:cViewPr>
      <p:guideLst>
        <p:guide orient="horz" pos="10103"/>
        <p:guide pos="1348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6" d="100"/>
          <a:sy n="76" d="100"/>
        </p:scale>
        <p:origin x="-846" y="-78"/>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1026">
            <a:extLst>
              <a:ext uri="{FF2B5EF4-FFF2-40B4-BE49-F238E27FC236}">
                <a16:creationId xmlns:a16="http://schemas.microsoft.com/office/drawing/2014/main" id="{CF5E6228-FFEE-4586-B037-FA905113B69D}"/>
              </a:ext>
            </a:extLst>
          </p:cNvPr>
          <p:cNvSpPr>
            <a:spLocks noGrp="1" noChangeArrowheads="1"/>
          </p:cNvSpPr>
          <p:nvPr>
            <p:ph type="hdr" sz="quarter"/>
          </p:nvPr>
        </p:nvSpPr>
        <p:spPr bwMode="auto">
          <a:xfrm>
            <a:off x="0" y="0"/>
            <a:ext cx="2971800" cy="515938"/>
          </a:xfrm>
          <a:prstGeom prst="rect">
            <a:avLst/>
          </a:prstGeom>
          <a:noFill/>
          <a:ln w="9525">
            <a:noFill/>
            <a:miter lim="800000"/>
            <a:headEnd/>
            <a:tailEnd/>
          </a:ln>
          <a:effectLst/>
        </p:spPr>
        <p:txBody>
          <a:bodyPr vert="horz" wrap="square" lIns="78148" tIns="39074" rIns="78148" bIns="39074" numCol="1" anchor="t" anchorCtr="0" compatLnSpc="1">
            <a:prstTxWarp prst="textNoShape">
              <a:avLst/>
            </a:prstTxWarp>
          </a:bodyPr>
          <a:lstStyle>
            <a:lvl1pPr defTabSz="781050" eaLnBrk="1" hangingPunct="1">
              <a:defRPr sz="1000">
                <a:latin typeface="Times New Roman" pitchFamily="18" charset="0"/>
                <a:ea typeface="+mn-ea"/>
                <a:cs typeface="+mn-cs"/>
              </a:defRPr>
            </a:lvl1pPr>
          </a:lstStyle>
          <a:p>
            <a:pPr>
              <a:defRPr/>
            </a:pPr>
            <a:endParaRPr lang="en-US"/>
          </a:p>
        </p:txBody>
      </p:sp>
      <p:sp>
        <p:nvSpPr>
          <p:cNvPr id="10243" name="Rectangle 1027">
            <a:extLst>
              <a:ext uri="{FF2B5EF4-FFF2-40B4-BE49-F238E27FC236}">
                <a16:creationId xmlns:a16="http://schemas.microsoft.com/office/drawing/2014/main" id="{3D12D15A-3B1B-42A9-8E6B-3AEC31ED58E6}"/>
              </a:ext>
            </a:extLst>
          </p:cNvPr>
          <p:cNvSpPr>
            <a:spLocks noGrp="1" noChangeArrowheads="1"/>
          </p:cNvSpPr>
          <p:nvPr>
            <p:ph type="dt" sz="quarter" idx="1"/>
          </p:nvPr>
        </p:nvSpPr>
        <p:spPr bwMode="auto">
          <a:xfrm>
            <a:off x="3886200" y="0"/>
            <a:ext cx="2971800" cy="515938"/>
          </a:xfrm>
          <a:prstGeom prst="rect">
            <a:avLst/>
          </a:prstGeom>
          <a:noFill/>
          <a:ln w="9525">
            <a:noFill/>
            <a:miter lim="800000"/>
            <a:headEnd/>
            <a:tailEnd/>
          </a:ln>
          <a:effectLst/>
        </p:spPr>
        <p:txBody>
          <a:bodyPr vert="horz" wrap="square" lIns="78148" tIns="39074" rIns="78148" bIns="39074" numCol="1" anchor="t" anchorCtr="0" compatLnSpc="1">
            <a:prstTxWarp prst="textNoShape">
              <a:avLst/>
            </a:prstTxWarp>
          </a:bodyPr>
          <a:lstStyle>
            <a:lvl1pPr algn="r" defTabSz="781050" eaLnBrk="1" hangingPunct="1">
              <a:defRPr sz="1000">
                <a:latin typeface="Times New Roman" pitchFamily="18" charset="0"/>
                <a:ea typeface="+mn-ea"/>
                <a:cs typeface="+mn-cs"/>
              </a:defRPr>
            </a:lvl1pPr>
          </a:lstStyle>
          <a:p>
            <a:pPr>
              <a:defRPr/>
            </a:pPr>
            <a:endParaRPr lang="en-US"/>
          </a:p>
        </p:txBody>
      </p:sp>
      <p:sp>
        <p:nvSpPr>
          <p:cNvPr id="10244" name="Rectangle 1028">
            <a:extLst>
              <a:ext uri="{FF2B5EF4-FFF2-40B4-BE49-F238E27FC236}">
                <a16:creationId xmlns:a16="http://schemas.microsoft.com/office/drawing/2014/main" id="{167172FA-69DB-4FCB-9871-344B12352DDA}"/>
              </a:ext>
            </a:extLst>
          </p:cNvPr>
          <p:cNvSpPr>
            <a:spLocks noGrp="1" noChangeArrowheads="1"/>
          </p:cNvSpPr>
          <p:nvPr>
            <p:ph type="ftr" sz="quarter" idx="2"/>
          </p:nvPr>
        </p:nvSpPr>
        <p:spPr bwMode="auto">
          <a:xfrm>
            <a:off x="0" y="8780463"/>
            <a:ext cx="2971800" cy="515937"/>
          </a:xfrm>
          <a:prstGeom prst="rect">
            <a:avLst/>
          </a:prstGeom>
          <a:noFill/>
          <a:ln w="9525">
            <a:noFill/>
            <a:miter lim="800000"/>
            <a:headEnd/>
            <a:tailEnd/>
          </a:ln>
          <a:effectLst/>
        </p:spPr>
        <p:txBody>
          <a:bodyPr vert="horz" wrap="square" lIns="78148" tIns="39074" rIns="78148" bIns="39074" numCol="1" anchor="b" anchorCtr="0" compatLnSpc="1">
            <a:prstTxWarp prst="textNoShape">
              <a:avLst/>
            </a:prstTxWarp>
          </a:bodyPr>
          <a:lstStyle>
            <a:lvl1pPr defTabSz="781050" eaLnBrk="1" hangingPunct="1">
              <a:defRPr sz="1000">
                <a:latin typeface="Times New Roman" pitchFamily="18" charset="0"/>
                <a:ea typeface="+mn-ea"/>
                <a:cs typeface="+mn-cs"/>
              </a:defRPr>
            </a:lvl1pPr>
          </a:lstStyle>
          <a:p>
            <a:pPr>
              <a:defRPr/>
            </a:pPr>
            <a:endParaRPr lang="en-US"/>
          </a:p>
        </p:txBody>
      </p:sp>
      <p:sp>
        <p:nvSpPr>
          <p:cNvPr id="10245" name="Rectangle 1029">
            <a:extLst>
              <a:ext uri="{FF2B5EF4-FFF2-40B4-BE49-F238E27FC236}">
                <a16:creationId xmlns:a16="http://schemas.microsoft.com/office/drawing/2014/main" id="{4D12CE15-A4BA-40AC-ADA2-CAE50382AE9A}"/>
              </a:ext>
            </a:extLst>
          </p:cNvPr>
          <p:cNvSpPr>
            <a:spLocks noGrp="1" noChangeArrowheads="1"/>
          </p:cNvSpPr>
          <p:nvPr>
            <p:ph type="sldNum" sz="quarter" idx="3"/>
          </p:nvPr>
        </p:nvSpPr>
        <p:spPr bwMode="auto">
          <a:xfrm>
            <a:off x="3886200" y="8780463"/>
            <a:ext cx="2971800" cy="515937"/>
          </a:xfrm>
          <a:prstGeom prst="rect">
            <a:avLst/>
          </a:prstGeom>
          <a:noFill/>
          <a:ln w="9525">
            <a:noFill/>
            <a:miter lim="800000"/>
            <a:headEnd/>
            <a:tailEnd/>
          </a:ln>
          <a:effectLst/>
        </p:spPr>
        <p:txBody>
          <a:bodyPr vert="horz" wrap="square" lIns="78148" tIns="39074" rIns="78148" bIns="39074" numCol="1" anchor="b" anchorCtr="0" compatLnSpc="1">
            <a:prstTxWarp prst="textNoShape">
              <a:avLst/>
            </a:prstTxWarp>
          </a:bodyPr>
          <a:lstStyle>
            <a:lvl1pPr algn="r" defTabSz="781050" eaLnBrk="1" hangingPunct="1">
              <a:defRPr sz="1000">
                <a:cs typeface="Arial" panose="020B0604020202020204" pitchFamily="34" charset="0"/>
              </a:defRPr>
            </a:lvl1pPr>
          </a:lstStyle>
          <a:p>
            <a:pPr>
              <a:defRPr/>
            </a:pPr>
            <a:fld id="{E834D921-69A9-4C32-A628-2DCBC140CA40}"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6743C588-928D-4FD6-A36F-CCA191E6523E}"/>
              </a:ext>
            </a:extLst>
          </p:cNvPr>
          <p:cNvSpPr>
            <a:spLocks noGrp="1" noChangeArrowheads="1"/>
          </p:cNvSpPr>
          <p:nvPr>
            <p:ph type="hdr" sz="quarter"/>
          </p:nvPr>
        </p:nvSpPr>
        <p:spPr bwMode="auto">
          <a:xfrm>
            <a:off x="0" y="0"/>
            <a:ext cx="2979738" cy="5159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Times New Roman" pitchFamily="18" charset="0"/>
                <a:ea typeface="+mn-ea"/>
                <a:cs typeface="+mn-cs"/>
              </a:defRPr>
            </a:lvl1pPr>
          </a:lstStyle>
          <a:p>
            <a:pPr>
              <a:defRPr/>
            </a:pPr>
            <a:endParaRPr lang="en-US"/>
          </a:p>
        </p:txBody>
      </p:sp>
      <p:sp>
        <p:nvSpPr>
          <p:cNvPr id="17411" name="Rectangle 3">
            <a:extLst>
              <a:ext uri="{FF2B5EF4-FFF2-40B4-BE49-F238E27FC236}">
                <a16:creationId xmlns:a16="http://schemas.microsoft.com/office/drawing/2014/main" id="{06C15806-ABC7-4194-B37C-CC15CF2B0F9D}"/>
              </a:ext>
            </a:extLst>
          </p:cNvPr>
          <p:cNvSpPr>
            <a:spLocks noGrp="1" noChangeArrowheads="1"/>
          </p:cNvSpPr>
          <p:nvPr>
            <p:ph type="dt" idx="1"/>
          </p:nvPr>
        </p:nvSpPr>
        <p:spPr bwMode="auto">
          <a:xfrm>
            <a:off x="3878263" y="0"/>
            <a:ext cx="2979737" cy="5159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Times New Roman" pitchFamily="18" charset="0"/>
                <a:ea typeface="+mn-ea"/>
                <a:cs typeface="+mn-cs"/>
              </a:defRPr>
            </a:lvl1pPr>
          </a:lstStyle>
          <a:p>
            <a:pPr>
              <a:defRPr/>
            </a:pPr>
            <a:endParaRPr lang="en-US"/>
          </a:p>
        </p:txBody>
      </p:sp>
      <p:sp>
        <p:nvSpPr>
          <p:cNvPr id="2052" name="Rectangle 4">
            <a:extLst>
              <a:ext uri="{FF2B5EF4-FFF2-40B4-BE49-F238E27FC236}">
                <a16:creationId xmlns:a16="http://schemas.microsoft.com/office/drawing/2014/main" id="{81573F0F-F11C-4526-ACA7-242F78719DB0}"/>
              </a:ext>
            </a:extLst>
          </p:cNvPr>
          <p:cNvSpPr>
            <a:spLocks noGrp="1" noRot="1" noChangeAspect="1" noChangeArrowheads="1" noTextEdit="1"/>
          </p:cNvSpPr>
          <p:nvPr>
            <p:ph type="sldImg" idx="2"/>
          </p:nvPr>
        </p:nvSpPr>
        <p:spPr bwMode="auto">
          <a:xfrm>
            <a:off x="1085850" y="722313"/>
            <a:ext cx="4686300" cy="351313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3" name="Rectangle 5">
            <a:extLst>
              <a:ext uri="{FF2B5EF4-FFF2-40B4-BE49-F238E27FC236}">
                <a16:creationId xmlns:a16="http://schemas.microsoft.com/office/drawing/2014/main" id="{10237D93-3FE9-441B-89CE-7BA400EE544A}"/>
              </a:ext>
            </a:extLst>
          </p:cNvPr>
          <p:cNvSpPr>
            <a:spLocks noGrp="1" noChangeArrowheads="1"/>
          </p:cNvSpPr>
          <p:nvPr>
            <p:ph type="body" sz="quarter" idx="3"/>
          </p:nvPr>
        </p:nvSpPr>
        <p:spPr bwMode="auto">
          <a:xfrm>
            <a:off x="900113" y="4441825"/>
            <a:ext cx="5057775" cy="41322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7414" name="Rectangle 6">
            <a:extLst>
              <a:ext uri="{FF2B5EF4-FFF2-40B4-BE49-F238E27FC236}">
                <a16:creationId xmlns:a16="http://schemas.microsoft.com/office/drawing/2014/main" id="{B50A5449-D53A-46CD-A669-6237350963BE}"/>
              </a:ext>
            </a:extLst>
          </p:cNvPr>
          <p:cNvSpPr>
            <a:spLocks noGrp="1" noChangeArrowheads="1"/>
          </p:cNvSpPr>
          <p:nvPr>
            <p:ph type="ftr" sz="quarter" idx="4"/>
          </p:nvPr>
        </p:nvSpPr>
        <p:spPr bwMode="auto">
          <a:xfrm>
            <a:off x="0" y="8780463"/>
            <a:ext cx="2979738" cy="5159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Times New Roman" pitchFamily="18" charset="0"/>
                <a:ea typeface="+mn-ea"/>
                <a:cs typeface="+mn-cs"/>
              </a:defRPr>
            </a:lvl1pPr>
          </a:lstStyle>
          <a:p>
            <a:pPr>
              <a:defRPr/>
            </a:pPr>
            <a:endParaRPr lang="en-US"/>
          </a:p>
        </p:txBody>
      </p:sp>
      <p:sp>
        <p:nvSpPr>
          <p:cNvPr id="17415" name="Rectangle 7">
            <a:extLst>
              <a:ext uri="{FF2B5EF4-FFF2-40B4-BE49-F238E27FC236}">
                <a16:creationId xmlns:a16="http://schemas.microsoft.com/office/drawing/2014/main" id="{DC703A5A-F3C8-4CCF-991B-728F808744B9}"/>
              </a:ext>
            </a:extLst>
          </p:cNvPr>
          <p:cNvSpPr>
            <a:spLocks noGrp="1" noChangeArrowheads="1"/>
          </p:cNvSpPr>
          <p:nvPr>
            <p:ph type="sldNum" sz="quarter" idx="5"/>
          </p:nvPr>
        </p:nvSpPr>
        <p:spPr bwMode="auto">
          <a:xfrm>
            <a:off x="3878263" y="8780463"/>
            <a:ext cx="2979737" cy="5159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cs typeface="Arial" panose="020B0604020202020204" pitchFamily="34" charset="0"/>
              </a:defRPr>
            </a:lvl1pPr>
          </a:lstStyle>
          <a:p>
            <a:pPr>
              <a:defRPr/>
            </a:pPr>
            <a:fld id="{96A4E0C6-9780-4AAE-898D-AC95776F54D1}"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D03ACF44-87AE-4745-9840-D36DE3E9709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fld id="{17872A40-28C8-46D9-99C3-5442670F74D2}" type="slidenum">
              <a:rPr lang="en-US" altLang="en-US" smtClean="0"/>
              <a:pPr>
                <a:spcBef>
                  <a:spcPct val="0"/>
                </a:spcBef>
              </a:pPr>
              <a:t>1</a:t>
            </a:fld>
            <a:endParaRPr lang="en-US" altLang="en-US"/>
          </a:p>
        </p:txBody>
      </p:sp>
      <p:sp>
        <p:nvSpPr>
          <p:cNvPr id="5123" name="Rectangle 2">
            <a:extLst>
              <a:ext uri="{FF2B5EF4-FFF2-40B4-BE49-F238E27FC236}">
                <a16:creationId xmlns:a16="http://schemas.microsoft.com/office/drawing/2014/main" id="{49776D71-578C-465C-A9CA-BE76FBEF8F11}"/>
              </a:ext>
            </a:extLst>
          </p:cNvPr>
          <p:cNvSpPr>
            <a:spLocks noGrp="1" noRot="1" noChangeAspect="1" noChangeArrowheads="1" noTextEdit="1"/>
          </p:cNvSpPr>
          <p:nvPr>
            <p:ph type="sldImg"/>
          </p:nvPr>
        </p:nvSpPr>
        <p:spPr>
          <a:ln/>
        </p:spPr>
      </p:sp>
      <p:sp>
        <p:nvSpPr>
          <p:cNvPr id="5124" name="Rectangle 3">
            <a:extLst>
              <a:ext uri="{FF2B5EF4-FFF2-40B4-BE49-F238E27FC236}">
                <a16:creationId xmlns:a16="http://schemas.microsoft.com/office/drawing/2014/main" id="{39300152-3943-4D87-8705-30F8BAAECD7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10902" y="9963247"/>
            <a:ext cx="36381960" cy="6877286"/>
          </a:xfrm>
        </p:spPr>
        <p:txBody>
          <a:bodyPr/>
          <a:lstStyle/>
          <a:p>
            <a:r>
              <a:rPr lang="en-US"/>
              <a:t>Click to edit Master title style</a:t>
            </a:r>
          </a:p>
        </p:txBody>
      </p:sp>
      <p:sp>
        <p:nvSpPr>
          <p:cNvPr id="3" name="Subtitle 2"/>
          <p:cNvSpPr>
            <a:spLocks noGrp="1"/>
          </p:cNvSpPr>
          <p:nvPr>
            <p:ph type="subTitle" idx="1"/>
          </p:nvPr>
        </p:nvSpPr>
        <p:spPr>
          <a:xfrm>
            <a:off x="6420256" y="18177010"/>
            <a:ext cx="29963253" cy="8195200"/>
          </a:xfrm>
        </p:spPr>
        <p:txBody>
          <a:bodyPr/>
          <a:lstStyle>
            <a:lvl1pPr marL="0" indent="0" algn="ctr">
              <a:buNone/>
              <a:defRPr/>
            </a:lvl1pPr>
            <a:lvl2pPr marL="445861" indent="0" algn="ctr">
              <a:buNone/>
              <a:defRPr/>
            </a:lvl2pPr>
            <a:lvl3pPr marL="891723" indent="0" algn="ctr">
              <a:buNone/>
              <a:defRPr/>
            </a:lvl3pPr>
            <a:lvl4pPr marL="1337584" indent="0" algn="ctr">
              <a:buNone/>
              <a:defRPr/>
            </a:lvl4pPr>
            <a:lvl5pPr marL="1783446" indent="0" algn="ctr">
              <a:buNone/>
              <a:defRPr/>
            </a:lvl5pPr>
            <a:lvl6pPr marL="2229307" indent="0" algn="ctr">
              <a:buNone/>
              <a:defRPr/>
            </a:lvl6pPr>
            <a:lvl7pPr marL="2675169" indent="0" algn="ctr">
              <a:buNone/>
              <a:defRPr/>
            </a:lvl7pPr>
            <a:lvl8pPr marL="3121030" indent="0" algn="ctr">
              <a:buNone/>
              <a:defRPr/>
            </a:lvl8pPr>
            <a:lvl9pPr marL="3566892"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2EC88EB0-0F7C-43A9-9F93-5AD08A550FC5}"/>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9D19DE69-93E4-49CC-86F2-040465535B1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4AD2D14F-6DFA-48DB-879B-DEF10DA1D2A4}"/>
              </a:ext>
            </a:extLst>
          </p:cNvPr>
          <p:cNvSpPr>
            <a:spLocks noGrp="1" noChangeArrowheads="1"/>
          </p:cNvSpPr>
          <p:nvPr>
            <p:ph type="sldNum" sz="quarter" idx="12"/>
          </p:nvPr>
        </p:nvSpPr>
        <p:spPr>
          <a:ln/>
        </p:spPr>
        <p:txBody>
          <a:bodyPr/>
          <a:lstStyle>
            <a:lvl1pPr>
              <a:defRPr/>
            </a:lvl1pPr>
          </a:lstStyle>
          <a:p>
            <a:pPr>
              <a:defRPr/>
            </a:pPr>
            <a:fld id="{0B3161CF-DDF2-4A5F-BD05-C9CF736A4053}" type="slidenum">
              <a:rPr lang="en-US" altLang="en-US"/>
              <a:pPr>
                <a:defRPr/>
              </a:pPr>
              <a:t>‹#›</a:t>
            </a:fld>
            <a:endParaRPr lang="en-US" altLang="en-US"/>
          </a:p>
        </p:txBody>
      </p:sp>
    </p:spTree>
    <p:extLst>
      <p:ext uri="{BB962C8B-B14F-4D97-AF65-F5344CB8AC3E}">
        <p14:creationId xmlns:p14="http://schemas.microsoft.com/office/powerpoint/2010/main" val="14844749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E1D90FEC-AF33-45F7-8750-1B6C04A30083}"/>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822982BC-39F7-4C69-8F82-2413F140B1B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3B6F4A69-FF17-48E5-AA26-3FCDDA91DE8C}"/>
              </a:ext>
            </a:extLst>
          </p:cNvPr>
          <p:cNvSpPr>
            <a:spLocks noGrp="1" noChangeArrowheads="1"/>
          </p:cNvSpPr>
          <p:nvPr>
            <p:ph type="sldNum" sz="quarter" idx="12"/>
          </p:nvPr>
        </p:nvSpPr>
        <p:spPr>
          <a:ln/>
        </p:spPr>
        <p:txBody>
          <a:bodyPr/>
          <a:lstStyle>
            <a:lvl1pPr>
              <a:defRPr/>
            </a:lvl1pPr>
          </a:lstStyle>
          <a:p>
            <a:pPr>
              <a:defRPr/>
            </a:pPr>
            <a:fld id="{14EFCEAD-6DCA-42C1-A19B-4C88CF85A720}" type="slidenum">
              <a:rPr lang="en-US" altLang="en-US"/>
              <a:pPr>
                <a:defRPr/>
              </a:pPr>
              <a:t>‹#›</a:t>
            </a:fld>
            <a:endParaRPr lang="en-US" altLang="en-US"/>
          </a:p>
        </p:txBody>
      </p:sp>
    </p:spTree>
    <p:extLst>
      <p:ext uri="{BB962C8B-B14F-4D97-AF65-F5344CB8AC3E}">
        <p14:creationId xmlns:p14="http://schemas.microsoft.com/office/powerpoint/2010/main" val="9262915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0497372" y="2851615"/>
            <a:ext cx="9095490" cy="25659886"/>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210902" y="2851615"/>
            <a:ext cx="27137846" cy="2565988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7A066195-E356-471A-BCAE-2FFB368DC823}"/>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C4694EFA-B34E-4C8F-8C70-A87B9AD8CC6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882D1224-4EA9-4334-A2E1-0746759CDB72}"/>
              </a:ext>
            </a:extLst>
          </p:cNvPr>
          <p:cNvSpPr>
            <a:spLocks noGrp="1" noChangeArrowheads="1"/>
          </p:cNvSpPr>
          <p:nvPr>
            <p:ph type="sldNum" sz="quarter" idx="12"/>
          </p:nvPr>
        </p:nvSpPr>
        <p:spPr>
          <a:ln/>
        </p:spPr>
        <p:txBody>
          <a:bodyPr/>
          <a:lstStyle>
            <a:lvl1pPr>
              <a:defRPr/>
            </a:lvl1pPr>
          </a:lstStyle>
          <a:p>
            <a:pPr>
              <a:defRPr/>
            </a:pPr>
            <a:fld id="{FA052A74-6310-462C-8EC7-41437D4080A4}" type="slidenum">
              <a:rPr lang="en-US" altLang="en-US"/>
              <a:pPr>
                <a:defRPr/>
              </a:pPr>
              <a:t>‹#›</a:t>
            </a:fld>
            <a:endParaRPr lang="en-US" altLang="en-US"/>
          </a:p>
        </p:txBody>
      </p:sp>
    </p:spTree>
    <p:extLst>
      <p:ext uri="{BB962C8B-B14F-4D97-AF65-F5344CB8AC3E}">
        <p14:creationId xmlns:p14="http://schemas.microsoft.com/office/powerpoint/2010/main" val="3860716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83D35846-2F49-4423-B513-3B1012100549}"/>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45EDA549-658B-4DA6-BA1E-4B280ACB8D4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748F7BFE-EB39-4AB4-8B9F-BC5EA6369620}"/>
              </a:ext>
            </a:extLst>
          </p:cNvPr>
          <p:cNvSpPr>
            <a:spLocks noGrp="1" noChangeArrowheads="1"/>
          </p:cNvSpPr>
          <p:nvPr>
            <p:ph type="sldNum" sz="quarter" idx="12"/>
          </p:nvPr>
        </p:nvSpPr>
        <p:spPr>
          <a:ln/>
        </p:spPr>
        <p:txBody>
          <a:bodyPr/>
          <a:lstStyle>
            <a:lvl1pPr>
              <a:defRPr/>
            </a:lvl1pPr>
          </a:lstStyle>
          <a:p>
            <a:pPr>
              <a:defRPr/>
            </a:pPr>
            <a:fld id="{A9F3B244-4993-4C0A-A5E1-2A77759FAE19}" type="slidenum">
              <a:rPr lang="en-US" altLang="en-US"/>
              <a:pPr>
                <a:defRPr/>
              </a:pPr>
              <a:t>‹#›</a:t>
            </a:fld>
            <a:endParaRPr lang="en-US" altLang="en-US"/>
          </a:p>
        </p:txBody>
      </p:sp>
    </p:spTree>
    <p:extLst>
      <p:ext uri="{BB962C8B-B14F-4D97-AF65-F5344CB8AC3E}">
        <p14:creationId xmlns:p14="http://schemas.microsoft.com/office/powerpoint/2010/main" val="13569964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381200" y="20610977"/>
            <a:ext cx="36383509" cy="6371466"/>
          </a:xfrm>
        </p:spPr>
        <p:txBody>
          <a:bodyPr anchor="t"/>
          <a:lstStyle>
            <a:lvl1pPr algn="l">
              <a:defRPr sz="3901" b="1" cap="all"/>
            </a:lvl1pPr>
          </a:lstStyle>
          <a:p>
            <a:r>
              <a:rPr lang="en-US"/>
              <a:t>Click to edit Master title style</a:t>
            </a:r>
          </a:p>
        </p:txBody>
      </p:sp>
      <p:sp>
        <p:nvSpPr>
          <p:cNvPr id="3" name="Text Placeholder 2"/>
          <p:cNvSpPr>
            <a:spLocks noGrp="1"/>
          </p:cNvSpPr>
          <p:nvPr>
            <p:ph type="body" idx="1"/>
          </p:nvPr>
        </p:nvSpPr>
        <p:spPr>
          <a:xfrm>
            <a:off x="3381200" y="13594474"/>
            <a:ext cx="36383509" cy="7016502"/>
          </a:xfrm>
        </p:spPr>
        <p:txBody>
          <a:bodyPr anchor="b"/>
          <a:lstStyle>
            <a:lvl1pPr marL="0" indent="0">
              <a:buNone/>
              <a:defRPr sz="1950"/>
            </a:lvl1pPr>
            <a:lvl2pPr marL="445861" indent="0">
              <a:buNone/>
              <a:defRPr sz="1755"/>
            </a:lvl2pPr>
            <a:lvl3pPr marL="891723" indent="0">
              <a:buNone/>
              <a:defRPr sz="1560"/>
            </a:lvl3pPr>
            <a:lvl4pPr marL="1337584" indent="0">
              <a:buNone/>
              <a:defRPr sz="1365"/>
            </a:lvl4pPr>
            <a:lvl5pPr marL="1783446" indent="0">
              <a:buNone/>
              <a:defRPr sz="1365"/>
            </a:lvl5pPr>
            <a:lvl6pPr marL="2229307" indent="0">
              <a:buNone/>
              <a:defRPr sz="1365"/>
            </a:lvl6pPr>
            <a:lvl7pPr marL="2675169" indent="0">
              <a:buNone/>
              <a:defRPr sz="1365"/>
            </a:lvl7pPr>
            <a:lvl8pPr marL="3121030" indent="0">
              <a:buNone/>
              <a:defRPr sz="1365"/>
            </a:lvl8pPr>
            <a:lvl9pPr marL="3566892" indent="0">
              <a:buNone/>
              <a:defRPr sz="1365"/>
            </a:lvl9pPr>
          </a:lstStyle>
          <a:p>
            <a:pPr lvl="0"/>
            <a:r>
              <a:rPr lang="en-US"/>
              <a:t>Click to edit Master text styles</a:t>
            </a:r>
          </a:p>
        </p:txBody>
      </p:sp>
      <p:sp>
        <p:nvSpPr>
          <p:cNvPr id="4" name="Rectangle 4">
            <a:extLst>
              <a:ext uri="{FF2B5EF4-FFF2-40B4-BE49-F238E27FC236}">
                <a16:creationId xmlns:a16="http://schemas.microsoft.com/office/drawing/2014/main" id="{A2B023C7-F324-4B6F-A4B8-E9D7CAF35785}"/>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00BDFFDD-EE5C-41B8-9545-794C4C54543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5D92D57E-F088-4756-BA3A-952F643EF53C}"/>
              </a:ext>
            </a:extLst>
          </p:cNvPr>
          <p:cNvSpPr>
            <a:spLocks noGrp="1" noChangeArrowheads="1"/>
          </p:cNvSpPr>
          <p:nvPr>
            <p:ph type="sldNum" sz="quarter" idx="12"/>
          </p:nvPr>
        </p:nvSpPr>
        <p:spPr>
          <a:ln/>
        </p:spPr>
        <p:txBody>
          <a:bodyPr/>
          <a:lstStyle>
            <a:lvl1pPr>
              <a:defRPr/>
            </a:lvl1pPr>
          </a:lstStyle>
          <a:p>
            <a:pPr>
              <a:defRPr/>
            </a:pPr>
            <a:fld id="{C778D47E-6B59-4149-A76E-7C2BD4D14E52}" type="slidenum">
              <a:rPr lang="en-US" altLang="en-US"/>
              <a:pPr>
                <a:defRPr/>
              </a:pPr>
              <a:t>‹#›</a:t>
            </a:fld>
            <a:endParaRPr lang="en-US" altLang="en-US"/>
          </a:p>
        </p:txBody>
      </p:sp>
    </p:spTree>
    <p:extLst>
      <p:ext uri="{BB962C8B-B14F-4D97-AF65-F5344CB8AC3E}">
        <p14:creationId xmlns:p14="http://schemas.microsoft.com/office/powerpoint/2010/main" val="11398470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210902" y="9269487"/>
            <a:ext cx="18116668" cy="19242014"/>
          </a:xfrm>
        </p:spPr>
        <p:txBody>
          <a:bodyPr/>
          <a:lstStyle>
            <a:lvl1pPr>
              <a:defRPr sz="2731"/>
            </a:lvl1pPr>
            <a:lvl2pPr>
              <a:defRPr sz="2340"/>
            </a:lvl2pPr>
            <a:lvl3pPr>
              <a:defRPr sz="1950"/>
            </a:lvl3pPr>
            <a:lvl4pPr>
              <a:defRPr sz="1755"/>
            </a:lvl4pPr>
            <a:lvl5pPr>
              <a:defRPr sz="1755"/>
            </a:lvl5pPr>
            <a:lvl6pPr>
              <a:defRPr sz="1755"/>
            </a:lvl6pPr>
            <a:lvl7pPr>
              <a:defRPr sz="1755"/>
            </a:lvl7pPr>
            <a:lvl8pPr>
              <a:defRPr sz="1755"/>
            </a:lvl8pPr>
            <a:lvl9pPr>
              <a:defRPr sz="175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1476194" y="9269487"/>
            <a:ext cx="18116668" cy="19242014"/>
          </a:xfrm>
        </p:spPr>
        <p:txBody>
          <a:bodyPr/>
          <a:lstStyle>
            <a:lvl1pPr>
              <a:defRPr sz="2731"/>
            </a:lvl1pPr>
            <a:lvl2pPr>
              <a:defRPr sz="2340"/>
            </a:lvl2pPr>
            <a:lvl3pPr>
              <a:defRPr sz="1950"/>
            </a:lvl3pPr>
            <a:lvl4pPr>
              <a:defRPr sz="1755"/>
            </a:lvl4pPr>
            <a:lvl5pPr>
              <a:defRPr sz="1755"/>
            </a:lvl5pPr>
            <a:lvl6pPr>
              <a:defRPr sz="1755"/>
            </a:lvl6pPr>
            <a:lvl7pPr>
              <a:defRPr sz="1755"/>
            </a:lvl7pPr>
            <a:lvl8pPr>
              <a:defRPr sz="1755"/>
            </a:lvl8pPr>
            <a:lvl9pPr>
              <a:defRPr sz="175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D0022A86-45E6-4561-A35B-7BA3885DA928}"/>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50A357F7-C975-4534-9AA5-D9CE981CC1E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4375CB6A-70B7-4112-9A18-D932A0C29AEE}"/>
              </a:ext>
            </a:extLst>
          </p:cNvPr>
          <p:cNvSpPr>
            <a:spLocks noGrp="1" noChangeArrowheads="1"/>
          </p:cNvSpPr>
          <p:nvPr>
            <p:ph type="sldNum" sz="quarter" idx="12"/>
          </p:nvPr>
        </p:nvSpPr>
        <p:spPr>
          <a:ln/>
        </p:spPr>
        <p:txBody>
          <a:bodyPr/>
          <a:lstStyle>
            <a:lvl1pPr>
              <a:defRPr/>
            </a:lvl1pPr>
          </a:lstStyle>
          <a:p>
            <a:pPr>
              <a:defRPr/>
            </a:pPr>
            <a:fld id="{2C686656-8761-43EA-A7CC-15816B156338}" type="slidenum">
              <a:rPr lang="en-US" altLang="en-US"/>
              <a:pPr>
                <a:defRPr/>
              </a:pPr>
              <a:t>‹#›</a:t>
            </a:fld>
            <a:endParaRPr lang="en-US" altLang="en-US"/>
          </a:p>
        </p:txBody>
      </p:sp>
    </p:spTree>
    <p:extLst>
      <p:ext uri="{BB962C8B-B14F-4D97-AF65-F5344CB8AC3E}">
        <p14:creationId xmlns:p14="http://schemas.microsoft.com/office/powerpoint/2010/main" val="28037801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39569" y="1285431"/>
            <a:ext cx="38524625" cy="5345906"/>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139569" y="7178922"/>
            <a:ext cx="18912427" cy="2993151"/>
          </a:xfrm>
        </p:spPr>
        <p:txBody>
          <a:bodyPr anchor="b"/>
          <a:lstStyle>
            <a:lvl1pPr marL="0" indent="0">
              <a:buNone/>
              <a:defRPr sz="2340" b="1"/>
            </a:lvl1pPr>
            <a:lvl2pPr marL="445861" indent="0">
              <a:buNone/>
              <a:defRPr sz="1950" b="1"/>
            </a:lvl2pPr>
            <a:lvl3pPr marL="891723" indent="0">
              <a:buNone/>
              <a:defRPr sz="1755" b="1"/>
            </a:lvl3pPr>
            <a:lvl4pPr marL="1337584" indent="0">
              <a:buNone/>
              <a:defRPr sz="1560" b="1"/>
            </a:lvl4pPr>
            <a:lvl5pPr marL="1783446" indent="0">
              <a:buNone/>
              <a:defRPr sz="1560" b="1"/>
            </a:lvl5pPr>
            <a:lvl6pPr marL="2229307" indent="0">
              <a:buNone/>
              <a:defRPr sz="1560" b="1"/>
            </a:lvl6pPr>
            <a:lvl7pPr marL="2675169" indent="0">
              <a:buNone/>
              <a:defRPr sz="1560" b="1"/>
            </a:lvl7pPr>
            <a:lvl8pPr marL="3121030" indent="0">
              <a:buNone/>
              <a:defRPr sz="1560" b="1"/>
            </a:lvl8pPr>
            <a:lvl9pPr marL="3566892" indent="0">
              <a:buNone/>
              <a:defRPr sz="1560" b="1"/>
            </a:lvl9pPr>
          </a:lstStyle>
          <a:p>
            <a:pPr lvl="0"/>
            <a:r>
              <a:rPr lang="en-US"/>
              <a:t>Click to edit Master text styles</a:t>
            </a:r>
          </a:p>
        </p:txBody>
      </p:sp>
      <p:sp>
        <p:nvSpPr>
          <p:cNvPr id="4" name="Content Placeholder 3"/>
          <p:cNvSpPr>
            <a:spLocks noGrp="1"/>
          </p:cNvSpPr>
          <p:nvPr>
            <p:ph sz="half" idx="2"/>
          </p:nvPr>
        </p:nvSpPr>
        <p:spPr>
          <a:xfrm>
            <a:off x="2139569" y="10172072"/>
            <a:ext cx="18912427" cy="18480966"/>
          </a:xfrm>
        </p:spPr>
        <p:txBody>
          <a:bodyPr/>
          <a:lstStyle>
            <a:lvl1pPr>
              <a:defRPr sz="2340"/>
            </a:lvl1pPr>
            <a:lvl2pPr>
              <a:defRPr sz="1950"/>
            </a:lvl2pPr>
            <a:lvl3pPr>
              <a:defRPr sz="1755"/>
            </a:lvl3pPr>
            <a:lvl4pPr>
              <a:defRPr sz="1560"/>
            </a:lvl4pPr>
            <a:lvl5pPr>
              <a:defRPr sz="1560"/>
            </a:lvl5pPr>
            <a:lvl6pPr>
              <a:defRPr sz="1560"/>
            </a:lvl6pPr>
            <a:lvl7pPr>
              <a:defRPr sz="1560"/>
            </a:lvl7pPr>
            <a:lvl8pPr>
              <a:defRPr sz="1560"/>
            </a:lvl8pPr>
            <a:lvl9pPr>
              <a:defRPr sz="156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1744028" y="7178922"/>
            <a:ext cx="18920167" cy="2993151"/>
          </a:xfrm>
        </p:spPr>
        <p:txBody>
          <a:bodyPr anchor="b"/>
          <a:lstStyle>
            <a:lvl1pPr marL="0" indent="0">
              <a:buNone/>
              <a:defRPr sz="2340" b="1"/>
            </a:lvl1pPr>
            <a:lvl2pPr marL="445861" indent="0">
              <a:buNone/>
              <a:defRPr sz="1950" b="1"/>
            </a:lvl2pPr>
            <a:lvl3pPr marL="891723" indent="0">
              <a:buNone/>
              <a:defRPr sz="1755" b="1"/>
            </a:lvl3pPr>
            <a:lvl4pPr marL="1337584" indent="0">
              <a:buNone/>
              <a:defRPr sz="1560" b="1"/>
            </a:lvl4pPr>
            <a:lvl5pPr marL="1783446" indent="0">
              <a:buNone/>
              <a:defRPr sz="1560" b="1"/>
            </a:lvl5pPr>
            <a:lvl6pPr marL="2229307" indent="0">
              <a:buNone/>
              <a:defRPr sz="1560" b="1"/>
            </a:lvl6pPr>
            <a:lvl7pPr marL="2675169" indent="0">
              <a:buNone/>
              <a:defRPr sz="1560" b="1"/>
            </a:lvl7pPr>
            <a:lvl8pPr marL="3121030" indent="0">
              <a:buNone/>
              <a:defRPr sz="1560" b="1"/>
            </a:lvl8pPr>
            <a:lvl9pPr marL="3566892" indent="0">
              <a:buNone/>
              <a:defRPr sz="1560" b="1"/>
            </a:lvl9pPr>
          </a:lstStyle>
          <a:p>
            <a:pPr lvl="0"/>
            <a:r>
              <a:rPr lang="en-US"/>
              <a:t>Click to edit Master text styles</a:t>
            </a:r>
          </a:p>
        </p:txBody>
      </p:sp>
      <p:sp>
        <p:nvSpPr>
          <p:cNvPr id="6" name="Content Placeholder 5"/>
          <p:cNvSpPr>
            <a:spLocks noGrp="1"/>
          </p:cNvSpPr>
          <p:nvPr>
            <p:ph sz="quarter" idx="4"/>
          </p:nvPr>
        </p:nvSpPr>
        <p:spPr>
          <a:xfrm>
            <a:off x="21744028" y="10172072"/>
            <a:ext cx="18920167" cy="18480966"/>
          </a:xfrm>
        </p:spPr>
        <p:txBody>
          <a:bodyPr/>
          <a:lstStyle>
            <a:lvl1pPr>
              <a:defRPr sz="2340"/>
            </a:lvl1pPr>
            <a:lvl2pPr>
              <a:defRPr sz="1950"/>
            </a:lvl2pPr>
            <a:lvl3pPr>
              <a:defRPr sz="1755"/>
            </a:lvl3pPr>
            <a:lvl4pPr>
              <a:defRPr sz="1560"/>
            </a:lvl4pPr>
            <a:lvl5pPr>
              <a:defRPr sz="1560"/>
            </a:lvl5pPr>
            <a:lvl6pPr>
              <a:defRPr sz="1560"/>
            </a:lvl6pPr>
            <a:lvl7pPr>
              <a:defRPr sz="1560"/>
            </a:lvl7pPr>
            <a:lvl8pPr>
              <a:defRPr sz="1560"/>
            </a:lvl8pPr>
            <a:lvl9pPr>
              <a:defRPr sz="156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35321DFC-6E02-4227-A307-D8DFB93487DB}"/>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DDA71C0D-ACDF-4BC5-8E59-69A2B4780D2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A2935834-CBAC-4D69-84D9-1A77AE32F4BF}"/>
              </a:ext>
            </a:extLst>
          </p:cNvPr>
          <p:cNvSpPr>
            <a:spLocks noGrp="1" noChangeArrowheads="1"/>
          </p:cNvSpPr>
          <p:nvPr>
            <p:ph type="sldNum" sz="quarter" idx="12"/>
          </p:nvPr>
        </p:nvSpPr>
        <p:spPr>
          <a:ln/>
        </p:spPr>
        <p:txBody>
          <a:bodyPr/>
          <a:lstStyle>
            <a:lvl1pPr>
              <a:defRPr/>
            </a:lvl1pPr>
          </a:lstStyle>
          <a:p>
            <a:pPr>
              <a:defRPr/>
            </a:pPr>
            <a:fld id="{5DD650DD-084D-4677-976B-2290E4D167C7}" type="slidenum">
              <a:rPr lang="en-US" altLang="en-US"/>
              <a:pPr>
                <a:defRPr/>
              </a:pPr>
              <a:t>‹#›</a:t>
            </a:fld>
            <a:endParaRPr lang="en-US" altLang="en-US"/>
          </a:p>
        </p:txBody>
      </p:sp>
    </p:spTree>
    <p:extLst>
      <p:ext uri="{BB962C8B-B14F-4D97-AF65-F5344CB8AC3E}">
        <p14:creationId xmlns:p14="http://schemas.microsoft.com/office/powerpoint/2010/main" val="35583207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187DF260-D80C-4880-8CED-E136F5CCE22F}"/>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0C3864CE-7661-474F-8851-98DE467289C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F09AD15F-7917-4FEE-9E51-02717634B9D1}"/>
              </a:ext>
            </a:extLst>
          </p:cNvPr>
          <p:cNvSpPr>
            <a:spLocks noGrp="1" noChangeArrowheads="1"/>
          </p:cNvSpPr>
          <p:nvPr>
            <p:ph type="sldNum" sz="quarter" idx="12"/>
          </p:nvPr>
        </p:nvSpPr>
        <p:spPr>
          <a:ln/>
        </p:spPr>
        <p:txBody>
          <a:bodyPr/>
          <a:lstStyle>
            <a:lvl1pPr>
              <a:defRPr/>
            </a:lvl1pPr>
          </a:lstStyle>
          <a:p>
            <a:pPr>
              <a:defRPr/>
            </a:pPr>
            <a:fld id="{D15C05C4-B7BF-4A16-9F2F-AD0DE71B8A6F}" type="slidenum">
              <a:rPr lang="en-US" altLang="en-US"/>
              <a:pPr>
                <a:defRPr/>
              </a:pPr>
              <a:t>‹#›</a:t>
            </a:fld>
            <a:endParaRPr lang="en-US" altLang="en-US"/>
          </a:p>
        </p:txBody>
      </p:sp>
    </p:spTree>
    <p:extLst>
      <p:ext uri="{BB962C8B-B14F-4D97-AF65-F5344CB8AC3E}">
        <p14:creationId xmlns:p14="http://schemas.microsoft.com/office/powerpoint/2010/main" val="1407465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B4F88F01-9B10-4F02-8D5D-E427910014D2}"/>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BB9D3FDE-EDFD-4EB8-95EF-A084DCF3D60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8D84B3FB-1078-45AB-823D-98D0E0F5F791}"/>
              </a:ext>
            </a:extLst>
          </p:cNvPr>
          <p:cNvSpPr>
            <a:spLocks noGrp="1" noChangeArrowheads="1"/>
          </p:cNvSpPr>
          <p:nvPr>
            <p:ph type="sldNum" sz="quarter" idx="12"/>
          </p:nvPr>
        </p:nvSpPr>
        <p:spPr>
          <a:ln/>
        </p:spPr>
        <p:txBody>
          <a:bodyPr/>
          <a:lstStyle>
            <a:lvl1pPr>
              <a:defRPr/>
            </a:lvl1pPr>
          </a:lstStyle>
          <a:p>
            <a:pPr>
              <a:defRPr/>
            </a:pPr>
            <a:fld id="{4FFAF81E-A9DF-47C0-800E-180FBE2D7E94}" type="slidenum">
              <a:rPr lang="en-US" altLang="en-US"/>
              <a:pPr>
                <a:defRPr/>
              </a:pPr>
              <a:t>‹#›</a:t>
            </a:fld>
            <a:endParaRPr lang="en-US" altLang="en-US"/>
          </a:p>
        </p:txBody>
      </p:sp>
    </p:spTree>
    <p:extLst>
      <p:ext uri="{BB962C8B-B14F-4D97-AF65-F5344CB8AC3E}">
        <p14:creationId xmlns:p14="http://schemas.microsoft.com/office/powerpoint/2010/main" val="26369301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39569" y="1276150"/>
            <a:ext cx="14082141" cy="5436398"/>
          </a:xfrm>
        </p:spPr>
        <p:txBody>
          <a:bodyPr anchor="b"/>
          <a:lstStyle>
            <a:lvl1pPr algn="l">
              <a:defRPr sz="1950" b="1"/>
            </a:lvl1pPr>
          </a:lstStyle>
          <a:p>
            <a:r>
              <a:rPr lang="en-US"/>
              <a:t>Click to edit Master title style</a:t>
            </a:r>
          </a:p>
        </p:txBody>
      </p:sp>
      <p:sp>
        <p:nvSpPr>
          <p:cNvPr id="3" name="Content Placeholder 2"/>
          <p:cNvSpPr>
            <a:spLocks noGrp="1"/>
          </p:cNvSpPr>
          <p:nvPr>
            <p:ph idx="1"/>
          </p:nvPr>
        </p:nvSpPr>
        <p:spPr>
          <a:xfrm>
            <a:off x="16735701" y="1276150"/>
            <a:ext cx="23928493" cy="27376888"/>
          </a:xfrm>
        </p:spPr>
        <p:txBody>
          <a:bodyPr/>
          <a:lstStyle>
            <a:lvl1pPr>
              <a:defRPr sz="3121"/>
            </a:lvl1pPr>
            <a:lvl2pPr>
              <a:defRPr sz="2731"/>
            </a:lvl2pPr>
            <a:lvl3pPr>
              <a:defRPr sz="2340"/>
            </a:lvl3pPr>
            <a:lvl4pPr>
              <a:defRPr sz="1950"/>
            </a:lvl4pPr>
            <a:lvl5pPr>
              <a:defRPr sz="1950"/>
            </a:lvl5pPr>
            <a:lvl6pPr>
              <a:defRPr sz="1950"/>
            </a:lvl6pPr>
            <a:lvl7pPr>
              <a:defRPr sz="1950"/>
            </a:lvl7pPr>
            <a:lvl8pPr>
              <a:defRPr sz="1950"/>
            </a:lvl8pPr>
            <a:lvl9pPr>
              <a:defRPr sz="19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139569" y="6712547"/>
            <a:ext cx="14082141" cy="21940491"/>
          </a:xfrm>
        </p:spPr>
        <p:txBody>
          <a:bodyPr/>
          <a:lstStyle>
            <a:lvl1pPr marL="0" indent="0">
              <a:buNone/>
              <a:defRPr sz="1365"/>
            </a:lvl1pPr>
            <a:lvl2pPr marL="445861" indent="0">
              <a:buNone/>
              <a:defRPr sz="1170"/>
            </a:lvl2pPr>
            <a:lvl3pPr marL="891723" indent="0">
              <a:buNone/>
              <a:defRPr sz="975"/>
            </a:lvl3pPr>
            <a:lvl4pPr marL="1337584" indent="0">
              <a:buNone/>
              <a:defRPr sz="878"/>
            </a:lvl4pPr>
            <a:lvl5pPr marL="1783446" indent="0">
              <a:buNone/>
              <a:defRPr sz="878"/>
            </a:lvl5pPr>
            <a:lvl6pPr marL="2229307" indent="0">
              <a:buNone/>
              <a:defRPr sz="878"/>
            </a:lvl6pPr>
            <a:lvl7pPr marL="2675169" indent="0">
              <a:buNone/>
              <a:defRPr sz="878"/>
            </a:lvl7pPr>
            <a:lvl8pPr marL="3121030" indent="0">
              <a:buNone/>
              <a:defRPr sz="878"/>
            </a:lvl8pPr>
            <a:lvl9pPr marL="3566892" indent="0">
              <a:buNone/>
              <a:defRPr sz="878"/>
            </a:lvl9pPr>
          </a:lstStyle>
          <a:p>
            <a:pPr lvl="0"/>
            <a:r>
              <a:rPr lang="en-US"/>
              <a:t>Click to edit Master text styles</a:t>
            </a:r>
          </a:p>
        </p:txBody>
      </p:sp>
      <p:sp>
        <p:nvSpPr>
          <p:cNvPr id="5" name="Rectangle 4">
            <a:extLst>
              <a:ext uri="{FF2B5EF4-FFF2-40B4-BE49-F238E27FC236}">
                <a16:creationId xmlns:a16="http://schemas.microsoft.com/office/drawing/2014/main" id="{DFA62286-3BB3-4E3B-943E-0791E6CD8857}"/>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24115D78-A6CD-40A3-9864-B2F201F0CEB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6630BB7F-3F3F-460B-98DB-DED183FD32B4}"/>
              </a:ext>
            </a:extLst>
          </p:cNvPr>
          <p:cNvSpPr>
            <a:spLocks noGrp="1" noChangeArrowheads="1"/>
          </p:cNvSpPr>
          <p:nvPr>
            <p:ph type="sldNum" sz="quarter" idx="12"/>
          </p:nvPr>
        </p:nvSpPr>
        <p:spPr>
          <a:ln/>
        </p:spPr>
        <p:txBody>
          <a:bodyPr/>
          <a:lstStyle>
            <a:lvl1pPr>
              <a:defRPr/>
            </a:lvl1pPr>
          </a:lstStyle>
          <a:p>
            <a:pPr>
              <a:defRPr/>
            </a:pPr>
            <a:fld id="{ACCC8523-9043-4D57-9422-16A1CC837CF5}" type="slidenum">
              <a:rPr lang="en-US" altLang="en-US"/>
              <a:pPr>
                <a:defRPr/>
              </a:pPr>
              <a:t>‹#›</a:t>
            </a:fld>
            <a:endParaRPr lang="en-US" altLang="en-US"/>
          </a:p>
        </p:txBody>
      </p:sp>
    </p:spTree>
    <p:extLst>
      <p:ext uri="{BB962C8B-B14F-4D97-AF65-F5344CB8AC3E}">
        <p14:creationId xmlns:p14="http://schemas.microsoft.com/office/powerpoint/2010/main" val="30122902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89526" y="22453272"/>
            <a:ext cx="25682567" cy="2649750"/>
          </a:xfrm>
        </p:spPr>
        <p:txBody>
          <a:bodyPr anchor="b"/>
          <a:lstStyle>
            <a:lvl1pPr algn="l">
              <a:defRPr sz="1950" b="1"/>
            </a:lvl1pPr>
          </a:lstStyle>
          <a:p>
            <a:r>
              <a:rPr lang="en-US"/>
              <a:t>Click to edit Master title style</a:t>
            </a:r>
          </a:p>
        </p:txBody>
      </p:sp>
      <p:sp>
        <p:nvSpPr>
          <p:cNvPr id="3" name="Picture Placeholder 2"/>
          <p:cNvSpPr>
            <a:spLocks noGrp="1"/>
          </p:cNvSpPr>
          <p:nvPr>
            <p:ph type="pic" idx="1"/>
          </p:nvPr>
        </p:nvSpPr>
        <p:spPr>
          <a:xfrm>
            <a:off x="8389526" y="2865537"/>
            <a:ext cx="25682567" cy="19246654"/>
          </a:xfrm>
        </p:spPr>
        <p:txBody>
          <a:bodyPr/>
          <a:lstStyle>
            <a:lvl1pPr marL="0" indent="0">
              <a:buNone/>
              <a:defRPr sz="3121"/>
            </a:lvl1pPr>
            <a:lvl2pPr marL="445861" indent="0">
              <a:buNone/>
              <a:defRPr sz="2731"/>
            </a:lvl2pPr>
            <a:lvl3pPr marL="891723" indent="0">
              <a:buNone/>
              <a:defRPr sz="2340"/>
            </a:lvl3pPr>
            <a:lvl4pPr marL="1337584" indent="0">
              <a:buNone/>
              <a:defRPr sz="1950"/>
            </a:lvl4pPr>
            <a:lvl5pPr marL="1783446" indent="0">
              <a:buNone/>
              <a:defRPr sz="1950"/>
            </a:lvl5pPr>
            <a:lvl6pPr marL="2229307" indent="0">
              <a:buNone/>
              <a:defRPr sz="1950"/>
            </a:lvl6pPr>
            <a:lvl7pPr marL="2675169" indent="0">
              <a:buNone/>
              <a:defRPr sz="1950"/>
            </a:lvl7pPr>
            <a:lvl8pPr marL="3121030" indent="0">
              <a:buNone/>
              <a:defRPr sz="1950"/>
            </a:lvl8pPr>
            <a:lvl9pPr marL="3566892" indent="0">
              <a:buNone/>
              <a:defRPr sz="1950"/>
            </a:lvl9pPr>
          </a:lstStyle>
          <a:p>
            <a:pPr lvl="0"/>
            <a:endParaRPr lang="en-US" noProof="0"/>
          </a:p>
        </p:txBody>
      </p:sp>
      <p:sp>
        <p:nvSpPr>
          <p:cNvPr id="4" name="Text Placeholder 3"/>
          <p:cNvSpPr>
            <a:spLocks noGrp="1"/>
          </p:cNvSpPr>
          <p:nvPr>
            <p:ph type="body" sz="half" idx="2"/>
          </p:nvPr>
        </p:nvSpPr>
        <p:spPr>
          <a:xfrm>
            <a:off x="8389526" y="25103022"/>
            <a:ext cx="25682567" cy="3765800"/>
          </a:xfrm>
        </p:spPr>
        <p:txBody>
          <a:bodyPr/>
          <a:lstStyle>
            <a:lvl1pPr marL="0" indent="0">
              <a:buNone/>
              <a:defRPr sz="1365"/>
            </a:lvl1pPr>
            <a:lvl2pPr marL="445861" indent="0">
              <a:buNone/>
              <a:defRPr sz="1170"/>
            </a:lvl2pPr>
            <a:lvl3pPr marL="891723" indent="0">
              <a:buNone/>
              <a:defRPr sz="975"/>
            </a:lvl3pPr>
            <a:lvl4pPr marL="1337584" indent="0">
              <a:buNone/>
              <a:defRPr sz="878"/>
            </a:lvl4pPr>
            <a:lvl5pPr marL="1783446" indent="0">
              <a:buNone/>
              <a:defRPr sz="878"/>
            </a:lvl5pPr>
            <a:lvl6pPr marL="2229307" indent="0">
              <a:buNone/>
              <a:defRPr sz="878"/>
            </a:lvl6pPr>
            <a:lvl7pPr marL="2675169" indent="0">
              <a:buNone/>
              <a:defRPr sz="878"/>
            </a:lvl7pPr>
            <a:lvl8pPr marL="3121030" indent="0">
              <a:buNone/>
              <a:defRPr sz="878"/>
            </a:lvl8pPr>
            <a:lvl9pPr marL="3566892" indent="0">
              <a:buNone/>
              <a:defRPr sz="878"/>
            </a:lvl9pPr>
          </a:lstStyle>
          <a:p>
            <a:pPr lvl="0"/>
            <a:r>
              <a:rPr lang="en-US"/>
              <a:t>Click to edit Master text styles</a:t>
            </a:r>
          </a:p>
        </p:txBody>
      </p:sp>
      <p:sp>
        <p:nvSpPr>
          <p:cNvPr id="5" name="Rectangle 4">
            <a:extLst>
              <a:ext uri="{FF2B5EF4-FFF2-40B4-BE49-F238E27FC236}">
                <a16:creationId xmlns:a16="http://schemas.microsoft.com/office/drawing/2014/main" id="{D2A13DC4-D8CB-4AC3-BBE9-2C59E8287890}"/>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324B3DC7-5D5D-4ABF-A438-E58AFEB59FE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4FCBF784-E4DA-473D-9BF7-FE2726379F29}"/>
              </a:ext>
            </a:extLst>
          </p:cNvPr>
          <p:cNvSpPr>
            <a:spLocks noGrp="1" noChangeArrowheads="1"/>
          </p:cNvSpPr>
          <p:nvPr>
            <p:ph type="sldNum" sz="quarter" idx="12"/>
          </p:nvPr>
        </p:nvSpPr>
        <p:spPr>
          <a:ln/>
        </p:spPr>
        <p:txBody>
          <a:bodyPr/>
          <a:lstStyle>
            <a:lvl1pPr>
              <a:defRPr/>
            </a:lvl1pPr>
          </a:lstStyle>
          <a:p>
            <a:pPr>
              <a:defRPr/>
            </a:pPr>
            <a:fld id="{3901BEE5-D7A6-46A9-9E39-CD1F7DB4D234}" type="slidenum">
              <a:rPr lang="en-US" altLang="en-US"/>
              <a:pPr>
                <a:defRPr/>
              </a:pPr>
              <a:t>‹#›</a:t>
            </a:fld>
            <a:endParaRPr lang="en-US" altLang="en-US"/>
          </a:p>
        </p:txBody>
      </p:sp>
    </p:spTree>
    <p:extLst>
      <p:ext uri="{BB962C8B-B14F-4D97-AF65-F5344CB8AC3E}">
        <p14:creationId xmlns:p14="http://schemas.microsoft.com/office/powerpoint/2010/main" val="23881432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A9B5A56A-BCC7-42C4-A0BF-1058D1211924}"/>
              </a:ext>
            </a:extLst>
          </p:cNvPr>
          <p:cNvSpPr>
            <a:spLocks noGrp="1" noChangeArrowheads="1"/>
          </p:cNvSpPr>
          <p:nvPr>
            <p:ph type="title"/>
          </p:nvPr>
        </p:nvSpPr>
        <p:spPr bwMode="auto">
          <a:xfrm>
            <a:off x="3211513" y="2851150"/>
            <a:ext cx="36380737" cy="5346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297829" tIns="148915" rIns="297829" bIns="148915"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C74D428E-D772-4AE0-99D6-E02CCDBD648F}"/>
              </a:ext>
            </a:extLst>
          </p:cNvPr>
          <p:cNvSpPr>
            <a:spLocks noGrp="1" noChangeArrowheads="1"/>
          </p:cNvSpPr>
          <p:nvPr>
            <p:ph type="body" idx="1"/>
          </p:nvPr>
        </p:nvSpPr>
        <p:spPr bwMode="auto">
          <a:xfrm>
            <a:off x="3211513" y="9269413"/>
            <a:ext cx="36380737" cy="19242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297829" tIns="148915" rIns="297829" bIns="148915"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0F9397FD-C584-401C-BA80-751B8A7A595E}"/>
              </a:ext>
            </a:extLst>
          </p:cNvPr>
          <p:cNvSpPr>
            <a:spLocks noGrp="1" noChangeArrowheads="1"/>
          </p:cNvSpPr>
          <p:nvPr>
            <p:ph type="dt" sz="half" idx="2"/>
          </p:nvPr>
        </p:nvSpPr>
        <p:spPr bwMode="auto">
          <a:xfrm>
            <a:off x="3211513" y="29224288"/>
            <a:ext cx="8916987" cy="2138362"/>
          </a:xfrm>
          <a:prstGeom prst="rect">
            <a:avLst/>
          </a:prstGeom>
          <a:noFill/>
          <a:ln w="9525">
            <a:noFill/>
            <a:miter lim="800000"/>
            <a:headEnd/>
            <a:tailEnd/>
          </a:ln>
          <a:effectLst/>
        </p:spPr>
        <p:txBody>
          <a:bodyPr vert="horz" wrap="square" lIns="297829" tIns="148915" rIns="297829" bIns="148915" numCol="1" anchor="t" anchorCtr="0" compatLnSpc="1">
            <a:prstTxWarp prst="textNoShape">
              <a:avLst/>
            </a:prstTxWarp>
          </a:bodyPr>
          <a:lstStyle>
            <a:lvl1pPr eaLnBrk="1" hangingPunct="1">
              <a:defRPr sz="4486">
                <a:latin typeface="Times New Roman" pitchFamily="18" charset="0"/>
                <a:ea typeface="+mn-ea"/>
                <a:cs typeface="+mn-cs"/>
              </a:defRPr>
            </a:lvl1pPr>
          </a:lstStyle>
          <a:p>
            <a:pPr>
              <a:defRPr/>
            </a:pPr>
            <a:endParaRPr lang="en-US"/>
          </a:p>
        </p:txBody>
      </p:sp>
      <p:sp>
        <p:nvSpPr>
          <p:cNvPr id="1029" name="Rectangle 5">
            <a:extLst>
              <a:ext uri="{FF2B5EF4-FFF2-40B4-BE49-F238E27FC236}">
                <a16:creationId xmlns:a16="http://schemas.microsoft.com/office/drawing/2014/main" id="{CA4F5C89-4E7A-46DA-A99A-7BA2D74E23EB}"/>
              </a:ext>
            </a:extLst>
          </p:cNvPr>
          <p:cNvSpPr>
            <a:spLocks noGrp="1" noChangeArrowheads="1"/>
          </p:cNvSpPr>
          <p:nvPr>
            <p:ph type="ftr" sz="quarter" idx="3"/>
          </p:nvPr>
        </p:nvSpPr>
        <p:spPr bwMode="auto">
          <a:xfrm>
            <a:off x="14624050" y="29224288"/>
            <a:ext cx="13555663" cy="2138362"/>
          </a:xfrm>
          <a:prstGeom prst="rect">
            <a:avLst/>
          </a:prstGeom>
          <a:noFill/>
          <a:ln w="9525">
            <a:noFill/>
            <a:miter lim="800000"/>
            <a:headEnd/>
            <a:tailEnd/>
          </a:ln>
          <a:effectLst/>
        </p:spPr>
        <p:txBody>
          <a:bodyPr vert="horz" wrap="square" lIns="297829" tIns="148915" rIns="297829" bIns="148915" numCol="1" anchor="t" anchorCtr="0" compatLnSpc="1">
            <a:prstTxWarp prst="textNoShape">
              <a:avLst/>
            </a:prstTxWarp>
          </a:bodyPr>
          <a:lstStyle>
            <a:lvl1pPr algn="ctr" eaLnBrk="1" hangingPunct="1">
              <a:defRPr sz="4486">
                <a:latin typeface="Times New Roman" pitchFamily="18" charset="0"/>
                <a:ea typeface="+mn-ea"/>
                <a:cs typeface="+mn-cs"/>
              </a:defRPr>
            </a:lvl1pPr>
          </a:lstStyle>
          <a:p>
            <a:pPr>
              <a:defRPr/>
            </a:pPr>
            <a:endParaRPr lang="en-US"/>
          </a:p>
        </p:txBody>
      </p:sp>
      <p:sp>
        <p:nvSpPr>
          <p:cNvPr id="1030" name="Rectangle 6">
            <a:extLst>
              <a:ext uri="{FF2B5EF4-FFF2-40B4-BE49-F238E27FC236}">
                <a16:creationId xmlns:a16="http://schemas.microsoft.com/office/drawing/2014/main" id="{1547918F-0898-4532-9D03-1BDC846BC982}"/>
              </a:ext>
            </a:extLst>
          </p:cNvPr>
          <p:cNvSpPr>
            <a:spLocks noGrp="1" noChangeArrowheads="1"/>
          </p:cNvSpPr>
          <p:nvPr>
            <p:ph type="sldNum" sz="quarter" idx="4"/>
          </p:nvPr>
        </p:nvSpPr>
        <p:spPr bwMode="auto">
          <a:xfrm>
            <a:off x="30675263" y="29224288"/>
            <a:ext cx="8916987" cy="2138362"/>
          </a:xfrm>
          <a:prstGeom prst="rect">
            <a:avLst/>
          </a:prstGeom>
          <a:noFill/>
          <a:ln w="9525">
            <a:noFill/>
            <a:miter lim="800000"/>
            <a:headEnd/>
            <a:tailEnd/>
          </a:ln>
          <a:effectLst/>
        </p:spPr>
        <p:txBody>
          <a:bodyPr vert="horz" wrap="square" lIns="297829" tIns="148915" rIns="297829" bIns="148915" numCol="1" anchor="t" anchorCtr="0" compatLnSpc="1">
            <a:prstTxWarp prst="textNoShape">
              <a:avLst/>
            </a:prstTxWarp>
          </a:bodyPr>
          <a:lstStyle>
            <a:lvl1pPr algn="r" eaLnBrk="1" hangingPunct="1">
              <a:defRPr sz="4486">
                <a:cs typeface="Arial" panose="020B0604020202020204" pitchFamily="34" charset="0"/>
              </a:defRPr>
            </a:lvl1pPr>
          </a:lstStyle>
          <a:p>
            <a:pPr>
              <a:defRPr/>
            </a:pPr>
            <a:fld id="{11330618-C451-4CEC-BD31-07E7BA3ED1C2}"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903538" rtl="0" eaLnBrk="0" fontAlgn="base" hangingPunct="0">
        <a:spcBef>
          <a:spcPct val="0"/>
        </a:spcBef>
        <a:spcAft>
          <a:spcPct val="0"/>
        </a:spcAft>
        <a:defRPr sz="13900">
          <a:solidFill>
            <a:schemeClr val="tx2"/>
          </a:solidFill>
          <a:latin typeface="+mj-lt"/>
          <a:ea typeface="ＭＳ Ｐゴシック" pitchFamily="34" charset="-128"/>
          <a:cs typeface="+mj-cs"/>
        </a:defRPr>
      </a:lvl1pPr>
      <a:lvl2pPr algn="ctr" defTabSz="2903538" rtl="0" eaLnBrk="0" fontAlgn="base" hangingPunct="0">
        <a:spcBef>
          <a:spcPct val="0"/>
        </a:spcBef>
        <a:spcAft>
          <a:spcPct val="0"/>
        </a:spcAft>
        <a:defRPr sz="13900">
          <a:solidFill>
            <a:schemeClr val="tx2"/>
          </a:solidFill>
          <a:latin typeface="Times New Roman" pitchFamily="18" charset="0"/>
          <a:ea typeface="ＭＳ Ｐゴシック" pitchFamily="34" charset="-128"/>
        </a:defRPr>
      </a:lvl2pPr>
      <a:lvl3pPr algn="ctr" defTabSz="2903538" rtl="0" eaLnBrk="0" fontAlgn="base" hangingPunct="0">
        <a:spcBef>
          <a:spcPct val="0"/>
        </a:spcBef>
        <a:spcAft>
          <a:spcPct val="0"/>
        </a:spcAft>
        <a:defRPr sz="13900">
          <a:solidFill>
            <a:schemeClr val="tx2"/>
          </a:solidFill>
          <a:latin typeface="Times New Roman" pitchFamily="18" charset="0"/>
          <a:ea typeface="ＭＳ Ｐゴシック" pitchFamily="34" charset="-128"/>
        </a:defRPr>
      </a:lvl3pPr>
      <a:lvl4pPr algn="ctr" defTabSz="2903538" rtl="0" eaLnBrk="0" fontAlgn="base" hangingPunct="0">
        <a:spcBef>
          <a:spcPct val="0"/>
        </a:spcBef>
        <a:spcAft>
          <a:spcPct val="0"/>
        </a:spcAft>
        <a:defRPr sz="13900">
          <a:solidFill>
            <a:schemeClr val="tx2"/>
          </a:solidFill>
          <a:latin typeface="Times New Roman" pitchFamily="18" charset="0"/>
          <a:ea typeface="ＭＳ Ｐゴシック" pitchFamily="34" charset="-128"/>
        </a:defRPr>
      </a:lvl4pPr>
      <a:lvl5pPr algn="ctr" defTabSz="2903538" rtl="0" eaLnBrk="0" fontAlgn="base" hangingPunct="0">
        <a:spcBef>
          <a:spcPct val="0"/>
        </a:spcBef>
        <a:spcAft>
          <a:spcPct val="0"/>
        </a:spcAft>
        <a:defRPr sz="13900">
          <a:solidFill>
            <a:schemeClr val="tx2"/>
          </a:solidFill>
          <a:latin typeface="Times New Roman" pitchFamily="18" charset="0"/>
          <a:ea typeface="ＭＳ Ｐゴシック" pitchFamily="34" charset="-128"/>
        </a:defRPr>
      </a:lvl5pPr>
      <a:lvl6pPr marL="445861" algn="ctr" defTabSz="2904292" rtl="0" fontAlgn="base">
        <a:spcBef>
          <a:spcPct val="0"/>
        </a:spcBef>
        <a:spcAft>
          <a:spcPct val="0"/>
        </a:spcAft>
        <a:defRPr sz="13945">
          <a:solidFill>
            <a:schemeClr val="tx2"/>
          </a:solidFill>
          <a:latin typeface="Times New Roman" pitchFamily="18" charset="0"/>
        </a:defRPr>
      </a:lvl6pPr>
      <a:lvl7pPr marL="891723" algn="ctr" defTabSz="2904292" rtl="0" fontAlgn="base">
        <a:spcBef>
          <a:spcPct val="0"/>
        </a:spcBef>
        <a:spcAft>
          <a:spcPct val="0"/>
        </a:spcAft>
        <a:defRPr sz="13945">
          <a:solidFill>
            <a:schemeClr val="tx2"/>
          </a:solidFill>
          <a:latin typeface="Times New Roman" pitchFamily="18" charset="0"/>
        </a:defRPr>
      </a:lvl7pPr>
      <a:lvl8pPr marL="1337584" algn="ctr" defTabSz="2904292" rtl="0" fontAlgn="base">
        <a:spcBef>
          <a:spcPct val="0"/>
        </a:spcBef>
        <a:spcAft>
          <a:spcPct val="0"/>
        </a:spcAft>
        <a:defRPr sz="13945">
          <a:solidFill>
            <a:schemeClr val="tx2"/>
          </a:solidFill>
          <a:latin typeface="Times New Roman" pitchFamily="18" charset="0"/>
        </a:defRPr>
      </a:lvl8pPr>
      <a:lvl9pPr marL="1783446" algn="ctr" defTabSz="2904292" rtl="0" fontAlgn="base">
        <a:spcBef>
          <a:spcPct val="0"/>
        </a:spcBef>
        <a:spcAft>
          <a:spcPct val="0"/>
        </a:spcAft>
        <a:defRPr sz="13945">
          <a:solidFill>
            <a:schemeClr val="tx2"/>
          </a:solidFill>
          <a:latin typeface="Times New Roman" pitchFamily="18" charset="0"/>
        </a:defRPr>
      </a:lvl9pPr>
    </p:titleStyle>
    <p:bodyStyle>
      <a:lvl1pPr marL="1089025" indent="-1089025" algn="l" defTabSz="2903538" rtl="0" eaLnBrk="0" fontAlgn="base" hangingPunct="0">
        <a:spcBef>
          <a:spcPct val="20000"/>
        </a:spcBef>
        <a:spcAft>
          <a:spcPct val="0"/>
        </a:spcAft>
        <a:buChar char="•"/>
        <a:defRPr sz="10100">
          <a:solidFill>
            <a:schemeClr val="tx1"/>
          </a:solidFill>
          <a:latin typeface="+mn-lt"/>
          <a:ea typeface="ＭＳ Ｐゴシック" pitchFamily="34" charset="-128"/>
          <a:cs typeface="+mn-cs"/>
        </a:defRPr>
      </a:lvl1pPr>
      <a:lvl2pPr marL="2359025" indent="-906463" algn="l" defTabSz="2903538" rtl="0" eaLnBrk="0" fontAlgn="base" hangingPunct="0">
        <a:spcBef>
          <a:spcPct val="20000"/>
        </a:spcBef>
        <a:spcAft>
          <a:spcPct val="0"/>
        </a:spcAft>
        <a:buChar char="–"/>
        <a:defRPr sz="8800">
          <a:solidFill>
            <a:schemeClr val="tx1"/>
          </a:solidFill>
          <a:latin typeface="+mn-lt"/>
          <a:ea typeface="ＭＳ Ｐゴシック" pitchFamily="34" charset="-128"/>
        </a:defRPr>
      </a:lvl2pPr>
      <a:lvl3pPr marL="3629025" indent="-725488" algn="l" defTabSz="2903538" rtl="0" eaLnBrk="0" fontAlgn="base" hangingPunct="0">
        <a:spcBef>
          <a:spcPct val="20000"/>
        </a:spcBef>
        <a:spcAft>
          <a:spcPct val="0"/>
        </a:spcAft>
        <a:buChar char="•"/>
        <a:defRPr sz="7600">
          <a:solidFill>
            <a:schemeClr val="tx1"/>
          </a:solidFill>
          <a:latin typeface="+mn-lt"/>
          <a:ea typeface="ＭＳ Ｐゴシック" pitchFamily="34" charset="-128"/>
        </a:defRPr>
      </a:lvl3pPr>
      <a:lvl4pPr marL="5081588" indent="-725488" algn="l" defTabSz="2903538" rtl="0" eaLnBrk="0" fontAlgn="base" hangingPunct="0">
        <a:spcBef>
          <a:spcPct val="20000"/>
        </a:spcBef>
        <a:spcAft>
          <a:spcPct val="0"/>
        </a:spcAft>
        <a:buChar char="–"/>
        <a:defRPr sz="6300">
          <a:solidFill>
            <a:schemeClr val="tx1"/>
          </a:solidFill>
          <a:latin typeface="+mn-lt"/>
          <a:ea typeface="ＭＳ Ｐゴシック" pitchFamily="34" charset="-128"/>
        </a:defRPr>
      </a:lvl4pPr>
      <a:lvl5pPr marL="6534150" indent="-725488" algn="l" defTabSz="2903538" rtl="0" eaLnBrk="0" fontAlgn="base" hangingPunct="0">
        <a:spcBef>
          <a:spcPct val="20000"/>
        </a:spcBef>
        <a:spcAft>
          <a:spcPct val="0"/>
        </a:spcAft>
        <a:buChar char="»"/>
        <a:defRPr sz="6300">
          <a:solidFill>
            <a:schemeClr val="tx1"/>
          </a:solidFill>
          <a:latin typeface="+mn-lt"/>
          <a:ea typeface="ＭＳ Ｐゴシック" pitchFamily="34" charset="-128"/>
        </a:defRPr>
      </a:lvl5pPr>
      <a:lvl6pPr marL="6980519" indent="-726073" algn="l" defTabSz="2904292" rtl="0" fontAlgn="base">
        <a:spcBef>
          <a:spcPct val="20000"/>
        </a:spcBef>
        <a:spcAft>
          <a:spcPct val="0"/>
        </a:spcAft>
        <a:buChar char="»"/>
        <a:defRPr sz="6339">
          <a:solidFill>
            <a:schemeClr val="tx1"/>
          </a:solidFill>
          <a:latin typeface="+mn-lt"/>
        </a:defRPr>
      </a:lvl6pPr>
      <a:lvl7pPr marL="7426380" indent="-726073" algn="l" defTabSz="2904292" rtl="0" fontAlgn="base">
        <a:spcBef>
          <a:spcPct val="20000"/>
        </a:spcBef>
        <a:spcAft>
          <a:spcPct val="0"/>
        </a:spcAft>
        <a:buChar char="»"/>
        <a:defRPr sz="6339">
          <a:solidFill>
            <a:schemeClr val="tx1"/>
          </a:solidFill>
          <a:latin typeface="+mn-lt"/>
        </a:defRPr>
      </a:lvl7pPr>
      <a:lvl8pPr marL="7872242" indent="-726073" algn="l" defTabSz="2904292" rtl="0" fontAlgn="base">
        <a:spcBef>
          <a:spcPct val="20000"/>
        </a:spcBef>
        <a:spcAft>
          <a:spcPct val="0"/>
        </a:spcAft>
        <a:buChar char="»"/>
        <a:defRPr sz="6339">
          <a:solidFill>
            <a:schemeClr val="tx1"/>
          </a:solidFill>
          <a:latin typeface="+mn-lt"/>
        </a:defRPr>
      </a:lvl8pPr>
      <a:lvl9pPr marL="8318103" indent="-726073" algn="l" defTabSz="2904292" rtl="0" fontAlgn="base">
        <a:spcBef>
          <a:spcPct val="20000"/>
        </a:spcBef>
        <a:spcAft>
          <a:spcPct val="0"/>
        </a:spcAft>
        <a:buChar char="»"/>
        <a:defRPr sz="6339">
          <a:solidFill>
            <a:schemeClr val="tx1"/>
          </a:solidFill>
          <a:latin typeface="+mn-lt"/>
        </a:defRPr>
      </a:lvl9pPr>
    </p:bodyStyle>
    <p:otherStyle>
      <a:defPPr>
        <a:defRPr lang="en-US"/>
      </a:defPPr>
      <a:lvl1pPr marL="0" algn="l" defTabSz="891723" rtl="0" eaLnBrk="1" latinLnBrk="0" hangingPunct="1">
        <a:defRPr sz="1755" kern="1200">
          <a:solidFill>
            <a:schemeClr val="tx1"/>
          </a:solidFill>
          <a:latin typeface="+mn-lt"/>
          <a:ea typeface="+mn-ea"/>
          <a:cs typeface="+mn-cs"/>
        </a:defRPr>
      </a:lvl1pPr>
      <a:lvl2pPr marL="445861" algn="l" defTabSz="891723" rtl="0" eaLnBrk="1" latinLnBrk="0" hangingPunct="1">
        <a:defRPr sz="1755" kern="1200">
          <a:solidFill>
            <a:schemeClr val="tx1"/>
          </a:solidFill>
          <a:latin typeface="+mn-lt"/>
          <a:ea typeface="+mn-ea"/>
          <a:cs typeface="+mn-cs"/>
        </a:defRPr>
      </a:lvl2pPr>
      <a:lvl3pPr marL="891723" algn="l" defTabSz="891723" rtl="0" eaLnBrk="1" latinLnBrk="0" hangingPunct="1">
        <a:defRPr sz="1755" kern="1200">
          <a:solidFill>
            <a:schemeClr val="tx1"/>
          </a:solidFill>
          <a:latin typeface="+mn-lt"/>
          <a:ea typeface="+mn-ea"/>
          <a:cs typeface="+mn-cs"/>
        </a:defRPr>
      </a:lvl3pPr>
      <a:lvl4pPr marL="1337584" algn="l" defTabSz="891723" rtl="0" eaLnBrk="1" latinLnBrk="0" hangingPunct="1">
        <a:defRPr sz="1755" kern="1200">
          <a:solidFill>
            <a:schemeClr val="tx1"/>
          </a:solidFill>
          <a:latin typeface="+mn-lt"/>
          <a:ea typeface="+mn-ea"/>
          <a:cs typeface="+mn-cs"/>
        </a:defRPr>
      </a:lvl4pPr>
      <a:lvl5pPr marL="1783446" algn="l" defTabSz="891723" rtl="0" eaLnBrk="1" latinLnBrk="0" hangingPunct="1">
        <a:defRPr sz="1755" kern="1200">
          <a:solidFill>
            <a:schemeClr val="tx1"/>
          </a:solidFill>
          <a:latin typeface="+mn-lt"/>
          <a:ea typeface="+mn-ea"/>
          <a:cs typeface="+mn-cs"/>
        </a:defRPr>
      </a:lvl5pPr>
      <a:lvl6pPr marL="2229307" algn="l" defTabSz="891723" rtl="0" eaLnBrk="1" latinLnBrk="0" hangingPunct="1">
        <a:defRPr sz="1755" kern="1200">
          <a:solidFill>
            <a:schemeClr val="tx1"/>
          </a:solidFill>
          <a:latin typeface="+mn-lt"/>
          <a:ea typeface="+mn-ea"/>
          <a:cs typeface="+mn-cs"/>
        </a:defRPr>
      </a:lvl6pPr>
      <a:lvl7pPr marL="2675169" algn="l" defTabSz="891723" rtl="0" eaLnBrk="1" latinLnBrk="0" hangingPunct="1">
        <a:defRPr sz="1755" kern="1200">
          <a:solidFill>
            <a:schemeClr val="tx1"/>
          </a:solidFill>
          <a:latin typeface="+mn-lt"/>
          <a:ea typeface="+mn-ea"/>
          <a:cs typeface="+mn-cs"/>
        </a:defRPr>
      </a:lvl7pPr>
      <a:lvl8pPr marL="3121030" algn="l" defTabSz="891723" rtl="0" eaLnBrk="1" latinLnBrk="0" hangingPunct="1">
        <a:defRPr sz="1755" kern="1200">
          <a:solidFill>
            <a:schemeClr val="tx1"/>
          </a:solidFill>
          <a:latin typeface="+mn-lt"/>
          <a:ea typeface="+mn-ea"/>
          <a:cs typeface="+mn-cs"/>
        </a:defRPr>
      </a:lvl8pPr>
      <a:lvl9pPr marL="3566892" algn="l" defTabSz="891723" rtl="0" eaLnBrk="1" latinLnBrk="0" hangingPunct="1">
        <a:defRPr sz="175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jpe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6.xml"/><Relationship Id="rId6" Type="http://schemas.openxmlformats.org/officeDocument/2006/relationships/image" Target="../media/image4.png"/><Relationship Id="rId5" Type="http://schemas.openxmlformats.org/officeDocument/2006/relationships/image" Target="../media/image3.jpeg"/><Relationship Id="rId4" Type="http://schemas.openxmlformats.org/officeDocument/2006/relationships/image" Target="../media/image2.jpeg"/><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098" name="Picture 48" descr="PHACS_Logo_full 2[1].JPG">
            <a:extLst>
              <a:ext uri="{FF2B5EF4-FFF2-40B4-BE49-F238E27FC236}">
                <a16:creationId xmlns:a16="http://schemas.microsoft.com/office/drawing/2014/main" id="{2456F002-5382-4725-BB3A-513742964C10}"/>
              </a:ext>
            </a:extLst>
          </p:cNvPr>
          <p:cNvPicPr>
            <a:picLocks noChangeAspect="1"/>
          </p:cNvPicPr>
          <p:nvPr/>
        </p:nvPicPr>
        <p:blipFill>
          <a:blip r:embed="rId3">
            <a:extLst>
              <a:ext uri="{28A0092B-C50C-407E-A947-70E740481C1C}">
                <a14:useLocalDpi xmlns:a14="http://schemas.microsoft.com/office/drawing/2010/main" val="0"/>
              </a:ext>
            </a:extLst>
          </a:blip>
          <a:srcRect l="3020"/>
          <a:stretch>
            <a:fillRect/>
          </a:stretch>
        </p:blipFill>
        <p:spPr bwMode="auto">
          <a:xfrm>
            <a:off x="453924" y="1119981"/>
            <a:ext cx="4775200" cy="290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7" name="Text Box 18">
            <a:extLst>
              <a:ext uri="{FF2B5EF4-FFF2-40B4-BE49-F238E27FC236}">
                <a16:creationId xmlns:a16="http://schemas.microsoft.com/office/drawing/2014/main" id="{A970572D-B985-4ED7-9153-C700476BD5AD}"/>
              </a:ext>
            </a:extLst>
          </p:cNvPr>
          <p:cNvSpPr txBox="1">
            <a:spLocks noChangeArrowheads="1"/>
          </p:cNvSpPr>
          <p:nvPr/>
        </p:nvSpPr>
        <p:spPr bwMode="auto">
          <a:xfrm>
            <a:off x="8338344" y="5218113"/>
            <a:ext cx="7315200" cy="461665"/>
          </a:xfrm>
          <a:prstGeom prst="rect">
            <a:avLst/>
          </a:prstGeom>
          <a:solidFill>
            <a:srgbClr val="7E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ctr" eaLnBrk="1" hangingPunct="1">
              <a:defRPr/>
            </a:pPr>
            <a:r>
              <a:rPr lang="en-US" altLang="en-US" b="1" dirty="0">
                <a:solidFill>
                  <a:schemeClr val="bg1"/>
                </a:solidFill>
                <a:latin typeface="Arial" panose="020B0604020202020204" pitchFamily="34" charset="0"/>
                <a:cs typeface="Arial" panose="020B0604020202020204" pitchFamily="34" charset="0"/>
              </a:rPr>
              <a:t>METHODS</a:t>
            </a:r>
          </a:p>
        </p:txBody>
      </p:sp>
      <p:sp>
        <p:nvSpPr>
          <p:cNvPr id="3080" name="Text Box 20">
            <a:extLst>
              <a:ext uri="{FF2B5EF4-FFF2-40B4-BE49-F238E27FC236}">
                <a16:creationId xmlns:a16="http://schemas.microsoft.com/office/drawing/2014/main" id="{4215B9F0-7A1E-4129-8E2F-0AFE22FAFABB}"/>
              </a:ext>
            </a:extLst>
          </p:cNvPr>
          <p:cNvSpPr txBox="1">
            <a:spLocks noChangeArrowheads="1"/>
          </p:cNvSpPr>
          <p:nvPr/>
        </p:nvSpPr>
        <p:spPr bwMode="auto">
          <a:xfrm>
            <a:off x="658813" y="15653124"/>
            <a:ext cx="7315200" cy="400110"/>
          </a:xfrm>
          <a:prstGeom prst="rect">
            <a:avLst/>
          </a:prstGeom>
          <a:solidFill>
            <a:schemeClr val="bg2">
              <a:lumMod val="50000"/>
            </a:schemeClr>
          </a:solidFill>
          <a:ln w="9525">
            <a:noFill/>
            <a:miter lim="800000"/>
            <a:headEnd/>
            <a:tailEnd/>
          </a:ln>
        </p:spPr>
        <p:txBody>
          <a:bodyPr>
            <a:spAutoFit/>
          </a:bodyPr>
          <a:lstStyle/>
          <a:p>
            <a:pPr eaLnBrk="1" hangingPunct="1">
              <a:defRPr/>
            </a:pPr>
            <a:r>
              <a:rPr lang="en-US" altLang="en-US" sz="2000" b="1">
                <a:solidFill>
                  <a:schemeClr val="bg1"/>
                </a:solidFill>
                <a:latin typeface="Arial" pitchFamily="34" charset="0"/>
                <a:cs typeface="Times New Roman" pitchFamily="18" charset="0"/>
              </a:rPr>
              <a:t>Study Population</a:t>
            </a:r>
            <a:endParaRPr lang="en-US" altLang="en-US" sz="2000" b="1">
              <a:solidFill>
                <a:schemeClr val="bg1"/>
              </a:solidFill>
              <a:cs typeface="Times New Roman" pitchFamily="18" charset="0"/>
            </a:endParaRPr>
          </a:p>
        </p:txBody>
      </p:sp>
      <p:sp>
        <p:nvSpPr>
          <p:cNvPr id="4103" name="Text Box 6305">
            <a:extLst>
              <a:ext uri="{FF2B5EF4-FFF2-40B4-BE49-F238E27FC236}">
                <a16:creationId xmlns:a16="http://schemas.microsoft.com/office/drawing/2014/main" id="{361C646D-EAF1-4C5A-BAF8-DEEBA228AFCB}"/>
              </a:ext>
            </a:extLst>
          </p:cNvPr>
          <p:cNvSpPr txBox="1">
            <a:spLocks noChangeArrowheads="1"/>
          </p:cNvSpPr>
          <p:nvPr/>
        </p:nvSpPr>
        <p:spPr bwMode="auto">
          <a:xfrm>
            <a:off x="658813" y="16124873"/>
            <a:ext cx="7315200" cy="5632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Char char="•"/>
              <a:defRPr sz="101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8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76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63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63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63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63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63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6300">
                <a:solidFill>
                  <a:schemeClr val="tx1"/>
                </a:solidFill>
                <a:latin typeface="Times New Roman" panose="02020603050405020304" pitchFamily="18" charset="0"/>
                <a:ea typeface="ＭＳ Ｐゴシック" panose="020B0600070205080204" pitchFamily="34" charset="-128"/>
              </a:defRPr>
            </a:lvl9pPr>
          </a:lstStyle>
          <a:p>
            <a:pPr algn="just">
              <a:spcBef>
                <a:spcPct val="0"/>
              </a:spcBef>
              <a:buFont typeface="Wingdings" panose="05000000000000000000" pitchFamily="2" charset="2"/>
              <a:buChar char="v"/>
            </a:pPr>
            <a:r>
              <a:rPr lang="en-US" altLang="en-US" sz="2000" dirty="0">
                <a:latin typeface="Arial" panose="020B0604020202020204" pitchFamily="34" charset="0"/>
                <a:cs typeface="Arial" panose="020B0604020202020204" pitchFamily="34" charset="0"/>
              </a:rPr>
              <a:t>32 YPHIV and 8 YPHEU with active follow up were selected from the Adolescent Master Protocol (AMP) of the Pediatric HIV/AIDS Cohort Study (PHACS) network, which enrolled YPHIV and YPHEU from March 2007 through November 2009 at clinical sites in the United States and Puerto Rico.</a:t>
            </a:r>
          </a:p>
          <a:p>
            <a:pPr marL="0" indent="0" algn="just">
              <a:spcBef>
                <a:spcPct val="0"/>
              </a:spcBef>
              <a:buNone/>
            </a:pPr>
            <a:endParaRPr lang="en-US" altLang="en-US" sz="2000" dirty="0">
              <a:latin typeface="Arial" panose="020B0604020202020204" pitchFamily="34" charset="0"/>
              <a:cs typeface="Arial" panose="020B0604020202020204" pitchFamily="34" charset="0"/>
            </a:endParaRPr>
          </a:p>
          <a:p>
            <a:pPr algn="just">
              <a:spcBef>
                <a:spcPct val="0"/>
              </a:spcBef>
              <a:buFont typeface="Wingdings" panose="05000000000000000000" pitchFamily="2" charset="2"/>
              <a:buChar char="v"/>
            </a:pPr>
            <a:r>
              <a:rPr lang="en-US" altLang="en-US" sz="2000" dirty="0">
                <a:latin typeface="Arial" panose="020B0604020202020204" pitchFamily="34" charset="0"/>
                <a:cs typeface="Arial" panose="020B0604020202020204" pitchFamily="34" charset="0"/>
              </a:rPr>
              <a:t>Inclusion criteria included youth with peripheral blood mononuclear cell (PBMC) samples collected at two time points ≥3 years apart, and all YPHIV who had HIV RNA VL measured within 1 year of birth and within 1 year of each of the sample time points. </a:t>
            </a:r>
          </a:p>
          <a:p>
            <a:pPr marL="0" indent="0" algn="just">
              <a:spcBef>
                <a:spcPct val="0"/>
              </a:spcBef>
              <a:buNone/>
            </a:pPr>
            <a:endParaRPr lang="en-US" altLang="en-US" sz="2000" dirty="0">
              <a:latin typeface="Arial" panose="020B0604020202020204" pitchFamily="34" charset="0"/>
              <a:cs typeface="Arial" panose="020B0604020202020204" pitchFamily="34" charset="0"/>
            </a:endParaRPr>
          </a:p>
          <a:p>
            <a:pPr algn="just">
              <a:spcBef>
                <a:spcPct val="0"/>
              </a:spcBef>
              <a:buFont typeface="Wingdings" panose="05000000000000000000" pitchFamily="2" charset="2"/>
              <a:buChar char="v"/>
            </a:pPr>
            <a:r>
              <a:rPr lang="en-US" altLang="en-US" sz="2000" dirty="0">
                <a:latin typeface="Arial" panose="020B0604020202020204" pitchFamily="34" charset="0"/>
                <a:cs typeface="Arial" panose="020B0604020202020204" pitchFamily="34" charset="0"/>
              </a:rPr>
              <a:t>Participants were selected to have an equal distribution of male and female participants in each group with the largest time difference between the first and last sample. </a:t>
            </a:r>
          </a:p>
          <a:p>
            <a:pPr marL="0" indent="0" algn="just">
              <a:spcBef>
                <a:spcPct val="0"/>
              </a:spcBef>
              <a:buNone/>
            </a:pPr>
            <a:endParaRPr lang="en-US" altLang="en-US" sz="2000" dirty="0">
              <a:latin typeface="Arial" panose="020B0604020202020204" pitchFamily="34" charset="0"/>
              <a:cs typeface="Arial" panose="020B0604020202020204" pitchFamily="34" charset="0"/>
            </a:endParaRPr>
          </a:p>
          <a:p>
            <a:pPr algn="just">
              <a:spcBef>
                <a:spcPct val="0"/>
              </a:spcBef>
              <a:buFont typeface="Wingdings" panose="05000000000000000000" pitchFamily="2" charset="2"/>
              <a:buChar char="v"/>
            </a:pPr>
            <a:r>
              <a:rPr lang="en-US" altLang="en-US" sz="2000" dirty="0">
                <a:latin typeface="Arial" panose="020B0604020202020204" pitchFamily="34" charset="0"/>
                <a:cs typeface="Arial" panose="020B0604020202020204" pitchFamily="34" charset="0"/>
              </a:rPr>
              <a:t>One YPHEU was excluded from the analyses due to a mislabeling of one of the specimens.</a:t>
            </a:r>
          </a:p>
        </p:txBody>
      </p:sp>
      <p:sp>
        <p:nvSpPr>
          <p:cNvPr id="2" name="Text Box 6310">
            <a:extLst>
              <a:ext uri="{FF2B5EF4-FFF2-40B4-BE49-F238E27FC236}">
                <a16:creationId xmlns:a16="http://schemas.microsoft.com/office/drawing/2014/main" id="{EA94A70E-2E3A-42C1-9562-3115C075EC38}"/>
              </a:ext>
            </a:extLst>
          </p:cNvPr>
          <p:cNvSpPr txBox="1">
            <a:spLocks noChangeArrowheads="1"/>
          </p:cNvSpPr>
          <p:nvPr/>
        </p:nvSpPr>
        <p:spPr bwMode="auto">
          <a:xfrm>
            <a:off x="34768631" y="14673471"/>
            <a:ext cx="7315200" cy="461665"/>
          </a:xfrm>
          <a:prstGeom prst="rect">
            <a:avLst/>
          </a:prstGeom>
          <a:solidFill>
            <a:srgbClr val="7E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ctr" eaLnBrk="1" hangingPunct="1">
              <a:defRPr/>
            </a:pPr>
            <a:r>
              <a:rPr lang="en-US" altLang="en-US" b="1" dirty="0">
                <a:solidFill>
                  <a:schemeClr val="bg1"/>
                </a:solidFill>
                <a:latin typeface="Arial" panose="020B0604020202020204" pitchFamily="34" charset="0"/>
                <a:cs typeface="Arial" panose="020B0604020202020204" pitchFamily="34" charset="0"/>
              </a:rPr>
              <a:t>CONCLUSIONS</a:t>
            </a:r>
          </a:p>
        </p:txBody>
      </p:sp>
      <p:sp>
        <p:nvSpPr>
          <p:cNvPr id="3081" name="Text Box 6312">
            <a:extLst>
              <a:ext uri="{FF2B5EF4-FFF2-40B4-BE49-F238E27FC236}">
                <a16:creationId xmlns:a16="http://schemas.microsoft.com/office/drawing/2014/main" id="{F47DC6FE-9C7D-45AA-89D2-857BB2E2D7B6}"/>
              </a:ext>
            </a:extLst>
          </p:cNvPr>
          <p:cNvSpPr txBox="1">
            <a:spLocks noChangeArrowheads="1"/>
          </p:cNvSpPr>
          <p:nvPr/>
        </p:nvSpPr>
        <p:spPr bwMode="auto">
          <a:xfrm>
            <a:off x="34768631" y="5218113"/>
            <a:ext cx="7315200" cy="461665"/>
          </a:xfrm>
          <a:prstGeom prst="rect">
            <a:avLst/>
          </a:prstGeom>
          <a:solidFill>
            <a:srgbClr val="7E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ctr" eaLnBrk="1" hangingPunct="1">
              <a:defRPr/>
            </a:pPr>
            <a:r>
              <a:rPr lang="en-US" altLang="en-US" b="1" dirty="0">
                <a:solidFill>
                  <a:schemeClr val="bg1"/>
                </a:solidFill>
                <a:latin typeface="Arial" panose="020B0604020202020204" pitchFamily="34" charset="0"/>
                <a:cs typeface="Arial" panose="020B0604020202020204" pitchFamily="34" charset="0"/>
              </a:rPr>
              <a:t>SUMMARY</a:t>
            </a:r>
          </a:p>
        </p:txBody>
      </p:sp>
      <p:sp>
        <p:nvSpPr>
          <p:cNvPr id="3082" name="Text Box 6364">
            <a:extLst>
              <a:ext uri="{FF2B5EF4-FFF2-40B4-BE49-F238E27FC236}">
                <a16:creationId xmlns:a16="http://schemas.microsoft.com/office/drawing/2014/main" id="{E746F329-A253-4C79-BD62-B29E39FAF368}"/>
              </a:ext>
            </a:extLst>
          </p:cNvPr>
          <p:cNvSpPr txBox="1">
            <a:spLocks noChangeArrowheads="1"/>
          </p:cNvSpPr>
          <p:nvPr/>
        </p:nvSpPr>
        <p:spPr bwMode="auto">
          <a:xfrm>
            <a:off x="16066294" y="5218113"/>
            <a:ext cx="18288000" cy="461665"/>
          </a:xfrm>
          <a:prstGeom prst="rect">
            <a:avLst/>
          </a:prstGeom>
          <a:solidFill>
            <a:srgbClr val="7E0000"/>
          </a:solidFill>
          <a:ln>
            <a:noFill/>
          </a:ln>
        </p:spPr>
        <p:txBody>
          <a:bodyPr>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ctr" eaLnBrk="1" hangingPunct="1">
              <a:defRPr/>
            </a:pPr>
            <a:r>
              <a:rPr lang="en-US" altLang="en-US" b="1">
                <a:solidFill>
                  <a:schemeClr val="bg1"/>
                </a:solidFill>
                <a:latin typeface="Arial" panose="020B0604020202020204" pitchFamily="34" charset="0"/>
                <a:cs typeface="Arial" panose="020B0604020202020204" pitchFamily="34" charset="0"/>
              </a:rPr>
              <a:t>RESULTS</a:t>
            </a:r>
          </a:p>
        </p:txBody>
      </p:sp>
      <p:sp>
        <p:nvSpPr>
          <p:cNvPr id="3084" name="Text Box 6618">
            <a:extLst>
              <a:ext uri="{FF2B5EF4-FFF2-40B4-BE49-F238E27FC236}">
                <a16:creationId xmlns:a16="http://schemas.microsoft.com/office/drawing/2014/main" id="{096DEAE4-87FC-4AFE-B32D-3C3C39A62D83}"/>
              </a:ext>
            </a:extLst>
          </p:cNvPr>
          <p:cNvSpPr txBox="1">
            <a:spLocks noChangeArrowheads="1"/>
          </p:cNvSpPr>
          <p:nvPr/>
        </p:nvSpPr>
        <p:spPr bwMode="auto">
          <a:xfrm>
            <a:off x="34768631" y="27772519"/>
            <a:ext cx="7315200" cy="461665"/>
          </a:xfrm>
          <a:prstGeom prst="rect">
            <a:avLst/>
          </a:prstGeom>
          <a:solidFill>
            <a:srgbClr val="7E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ctr" eaLnBrk="1" hangingPunct="1">
              <a:defRPr/>
            </a:pPr>
            <a:r>
              <a:rPr lang="en-US" altLang="en-US" b="1">
                <a:solidFill>
                  <a:schemeClr val="bg1"/>
                </a:solidFill>
                <a:latin typeface="Arial" panose="020B0604020202020204" pitchFamily="34" charset="0"/>
                <a:cs typeface="Arial" panose="020B0604020202020204" pitchFamily="34" charset="0"/>
              </a:rPr>
              <a:t>ACKNOWLEDGMENTS</a:t>
            </a:r>
          </a:p>
        </p:txBody>
      </p:sp>
      <p:sp>
        <p:nvSpPr>
          <p:cNvPr id="3085" name="Text Box 6620">
            <a:extLst>
              <a:ext uri="{FF2B5EF4-FFF2-40B4-BE49-F238E27FC236}">
                <a16:creationId xmlns:a16="http://schemas.microsoft.com/office/drawing/2014/main" id="{F668A65E-9801-4C93-95DA-C534CD3A91CD}"/>
              </a:ext>
            </a:extLst>
          </p:cNvPr>
          <p:cNvSpPr txBox="1">
            <a:spLocks noChangeArrowheads="1"/>
          </p:cNvSpPr>
          <p:nvPr/>
        </p:nvSpPr>
        <p:spPr bwMode="auto">
          <a:xfrm>
            <a:off x="37388006" y="6005513"/>
            <a:ext cx="4606925" cy="452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defRPr/>
            </a:pPr>
            <a:endParaRPr lang="en-US" altLang="en-US" sz="2340">
              <a:cs typeface="Arial" panose="020B0604020202020204" pitchFamily="34" charset="0"/>
            </a:endParaRPr>
          </a:p>
        </p:txBody>
      </p:sp>
      <p:sp>
        <p:nvSpPr>
          <p:cNvPr id="3087" name="Text Box 6622">
            <a:extLst>
              <a:ext uri="{FF2B5EF4-FFF2-40B4-BE49-F238E27FC236}">
                <a16:creationId xmlns:a16="http://schemas.microsoft.com/office/drawing/2014/main" id="{9158732E-CFA9-4811-8D5A-8D5CD0A576C3}"/>
              </a:ext>
            </a:extLst>
          </p:cNvPr>
          <p:cNvSpPr txBox="1">
            <a:spLocks noChangeArrowheads="1"/>
          </p:cNvSpPr>
          <p:nvPr/>
        </p:nvSpPr>
        <p:spPr bwMode="auto">
          <a:xfrm>
            <a:off x="37479288" y="2573338"/>
            <a:ext cx="4803775" cy="1982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defRPr/>
            </a:pPr>
            <a:r>
              <a:rPr lang="en-US" altLang="en-US" sz="1755" b="1" dirty="0">
                <a:latin typeface="Arial" panose="020B0604020202020204" pitchFamily="34" charset="0"/>
                <a:cs typeface="Arial" panose="020B0604020202020204" pitchFamily="34" charset="0"/>
              </a:rPr>
              <a:t>Contact:</a:t>
            </a:r>
            <a:endParaRPr lang="en-US" altLang="en-US" sz="1755" dirty="0">
              <a:latin typeface="Arial" panose="020B0604020202020204" pitchFamily="34" charset="0"/>
              <a:cs typeface="Arial" panose="020B0604020202020204" pitchFamily="34" charset="0"/>
            </a:endParaRPr>
          </a:p>
          <a:p>
            <a:pPr eaLnBrk="1" hangingPunct="1">
              <a:defRPr/>
            </a:pPr>
            <a:r>
              <a:rPr lang="en-US" altLang="en-US" sz="1755" dirty="0">
                <a:latin typeface="Arial" panose="020B0604020202020204" pitchFamily="34" charset="0"/>
                <a:cs typeface="Arial" panose="020B0604020202020204" pitchFamily="34" charset="0"/>
              </a:rPr>
              <a:t>Stephanie Shiau, PhD, MPH</a:t>
            </a:r>
          </a:p>
          <a:p>
            <a:pPr eaLnBrk="1" hangingPunct="1">
              <a:defRPr/>
            </a:pPr>
            <a:r>
              <a:rPr lang="en-US" altLang="en-US" sz="1755" dirty="0">
                <a:latin typeface="Arial" panose="020B0604020202020204" pitchFamily="34" charset="0"/>
                <a:cs typeface="Arial" panose="020B0604020202020204" pitchFamily="34" charset="0"/>
              </a:rPr>
              <a:t>Instructor of Epidemiology</a:t>
            </a:r>
          </a:p>
          <a:p>
            <a:pPr eaLnBrk="1" hangingPunct="1">
              <a:defRPr/>
            </a:pPr>
            <a:r>
              <a:rPr lang="en-US" altLang="en-US" sz="1755" dirty="0">
                <a:latin typeface="Arial" panose="020B0604020202020204" pitchFamily="34" charset="0"/>
                <a:cs typeface="Arial" panose="020B0604020202020204" pitchFamily="34" charset="0"/>
              </a:rPr>
              <a:t>Rutgers School of Public Health</a:t>
            </a:r>
          </a:p>
          <a:p>
            <a:pPr eaLnBrk="1" hangingPunct="1">
              <a:defRPr/>
            </a:pPr>
            <a:r>
              <a:rPr lang="en-US" altLang="en-US" sz="1755" dirty="0">
                <a:latin typeface="Arial" panose="020B0604020202020204" pitchFamily="34" charset="0"/>
                <a:cs typeface="Arial" panose="020B0604020202020204" pitchFamily="34" charset="0"/>
              </a:rPr>
              <a:t>Department of Biostatistics and Epidemiology</a:t>
            </a:r>
          </a:p>
          <a:p>
            <a:pPr eaLnBrk="1" hangingPunct="1">
              <a:defRPr/>
            </a:pPr>
            <a:r>
              <a:rPr lang="en-US" altLang="en-US" sz="1755" dirty="0">
                <a:latin typeface="Arial" panose="020B0604020202020204" pitchFamily="34" charset="0"/>
                <a:cs typeface="Arial" panose="020B0604020202020204" pitchFamily="34" charset="0"/>
              </a:rPr>
              <a:t>stephanie.shiau@rutgers.edu</a:t>
            </a:r>
          </a:p>
          <a:p>
            <a:pPr eaLnBrk="1" hangingPunct="1">
              <a:defRPr/>
            </a:pPr>
            <a:endParaRPr lang="en-US" altLang="en-US" sz="1755" dirty="0">
              <a:latin typeface="Arial" panose="020B0604020202020204" pitchFamily="34" charset="0"/>
              <a:cs typeface="Arial" panose="020B0604020202020204" pitchFamily="34" charset="0"/>
            </a:endParaRPr>
          </a:p>
        </p:txBody>
      </p:sp>
      <p:sp>
        <p:nvSpPr>
          <p:cNvPr id="3091" name="Text Box 6628">
            <a:extLst>
              <a:ext uri="{FF2B5EF4-FFF2-40B4-BE49-F238E27FC236}">
                <a16:creationId xmlns:a16="http://schemas.microsoft.com/office/drawing/2014/main" id="{A2D5AE0D-F745-4919-87B9-0ED24109608F}"/>
              </a:ext>
            </a:extLst>
          </p:cNvPr>
          <p:cNvSpPr txBox="1">
            <a:spLocks noChangeArrowheads="1"/>
          </p:cNvSpPr>
          <p:nvPr/>
        </p:nvSpPr>
        <p:spPr bwMode="auto">
          <a:xfrm>
            <a:off x="708660" y="21966674"/>
            <a:ext cx="7315200" cy="400110"/>
          </a:xfrm>
          <a:prstGeom prst="rect">
            <a:avLst/>
          </a:prstGeom>
          <a:solidFill>
            <a:schemeClr val="bg2">
              <a:lumMod val="50000"/>
            </a:schemeClr>
          </a:solidFill>
          <a:ln w="9525">
            <a:noFill/>
            <a:miter lim="800000"/>
            <a:headEnd/>
            <a:tailEnd/>
          </a:ln>
        </p:spPr>
        <p:txBody>
          <a:bodyPr>
            <a:spAutoFit/>
          </a:bodyPr>
          <a:lstStyle/>
          <a:p>
            <a:pPr eaLnBrk="1" hangingPunct="1">
              <a:defRPr/>
            </a:pPr>
            <a:r>
              <a:rPr lang="en-US" altLang="en-US" sz="2000" b="1" dirty="0">
                <a:solidFill>
                  <a:schemeClr val="bg1"/>
                </a:solidFill>
                <a:latin typeface="Arial" pitchFamily="34" charset="0"/>
                <a:cs typeface="Times New Roman" pitchFamily="18" charset="0"/>
              </a:rPr>
              <a:t>Measurements</a:t>
            </a:r>
          </a:p>
        </p:txBody>
      </p:sp>
      <p:sp>
        <p:nvSpPr>
          <p:cNvPr id="3089" name="Text Box 6701">
            <a:extLst>
              <a:ext uri="{FF2B5EF4-FFF2-40B4-BE49-F238E27FC236}">
                <a16:creationId xmlns:a16="http://schemas.microsoft.com/office/drawing/2014/main" id="{D2F0ACFE-3896-40C3-8648-BA07E1C1B2A1}"/>
              </a:ext>
            </a:extLst>
          </p:cNvPr>
          <p:cNvSpPr txBox="1">
            <a:spLocks noChangeArrowheads="1"/>
          </p:cNvSpPr>
          <p:nvPr/>
        </p:nvSpPr>
        <p:spPr bwMode="auto">
          <a:xfrm>
            <a:off x="34563844" y="20050125"/>
            <a:ext cx="6465887"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50000"/>
              </a:spcBef>
              <a:defRPr/>
            </a:pPr>
            <a:endParaRPr lang="en-US" altLang="en-US" sz="2340">
              <a:cs typeface="Arial" panose="020B0604020202020204" pitchFamily="34" charset="0"/>
            </a:endParaRPr>
          </a:p>
        </p:txBody>
      </p:sp>
      <p:sp>
        <p:nvSpPr>
          <p:cNvPr id="3090" name="Text Box 6702">
            <a:extLst>
              <a:ext uri="{FF2B5EF4-FFF2-40B4-BE49-F238E27FC236}">
                <a16:creationId xmlns:a16="http://schemas.microsoft.com/office/drawing/2014/main" id="{7F7E8956-441B-4D5E-BA44-10D70FAE8F93}"/>
              </a:ext>
            </a:extLst>
          </p:cNvPr>
          <p:cNvSpPr txBox="1">
            <a:spLocks noChangeArrowheads="1"/>
          </p:cNvSpPr>
          <p:nvPr/>
        </p:nvSpPr>
        <p:spPr bwMode="auto">
          <a:xfrm>
            <a:off x="34768631" y="23161338"/>
            <a:ext cx="7315200" cy="461665"/>
          </a:xfrm>
          <a:prstGeom prst="rect">
            <a:avLst/>
          </a:prstGeom>
          <a:solidFill>
            <a:srgbClr val="7E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ctr" eaLnBrk="1" hangingPunct="1">
              <a:defRPr/>
            </a:pPr>
            <a:r>
              <a:rPr lang="en-US" altLang="en-US" b="1" dirty="0">
                <a:solidFill>
                  <a:schemeClr val="bg1"/>
                </a:solidFill>
                <a:latin typeface="Arial" panose="020B0604020202020204" pitchFamily="34" charset="0"/>
                <a:cs typeface="Arial" panose="020B0604020202020204" pitchFamily="34" charset="0"/>
              </a:rPr>
              <a:t>REFERENCES</a:t>
            </a:r>
          </a:p>
        </p:txBody>
      </p:sp>
      <p:sp>
        <p:nvSpPr>
          <p:cNvPr id="4114" name="Text Box 7330">
            <a:extLst>
              <a:ext uri="{FF2B5EF4-FFF2-40B4-BE49-F238E27FC236}">
                <a16:creationId xmlns:a16="http://schemas.microsoft.com/office/drawing/2014/main" id="{0167786D-4D19-4A2F-860B-0EB45F912F4F}"/>
              </a:ext>
            </a:extLst>
          </p:cNvPr>
          <p:cNvSpPr txBox="1">
            <a:spLocks noChangeArrowheads="1"/>
          </p:cNvSpPr>
          <p:nvPr/>
        </p:nvSpPr>
        <p:spPr bwMode="auto">
          <a:xfrm>
            <a:off x="34768631" y="15271155"/>
            <a:ext cx="7315200" cy="77867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Char char="•"/>
              <a:defRPr sz="101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8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76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63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63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63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63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63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6300">
                <a:solidFill>
                  <a:schemeClr val="tx1"/>
                </a:solidFill>
                <a:latin typeface="Times New Roman" panose="02020603050405020304" pitchFamily="18" charset="0"/>
                <a:ea typeface="ＭＳ Ｐゴシック" panose="020B0600070205080204" pitchFamily="34" charset="-128"/>
              </a:defRPr>
            </a:lvl9pPr>
          </a:lstStyle>
          <a:p>
            <a:pPr algn="just">
              <a:spcBef>
                <a:spcPct val="0"/>
              </a:spcBef>
              <a:buFont typeface="Wingdings" panose="05000000000000000000" pitchFamily="2" charset="2"/>
              <a:buChar char="v"/>
            </a:pPr>
            <a:r>
              <a:rPr lang="en-US" altLang="en-US" sz="2000" dirty="0">
                <a:latin typeface="Arial" panose="020B0604020202020204" pitchFamily="34" charset="0"/>
                <a:cs typeface="Arial" panose="020B0604020202020204" pitchFamily="34" charset="0"/>
              </a:rPr>
              <a:t>In conclusion, we observed descriptive differences in the rate of epigenetic aging in YPHIV and YPHEU. </a:t>
            </a:r>
          </a:p>
          <a:p>
            <a:pPr algn="just">
              <a:spcBef>
                <a:spcPct val="0"/>
              </a:spcBef>
              <a:buFont typeface="Wingdings" panose="05000000000000000000" pitchFamily="2" charset="2"/>
              <a:buChar char="v"/>
            </a:pPr>
            <a:endParaRPr lang="en-US" altLang="en-US" sz="2000" dirty="0">
              <a:latin typeface="Arial" panose="020B0604020202020204" pitchFamily="34" charset="0"/>
              <a:cs typeface="Arial" panose="020B0604020202020204" pitchFamily="34" charset="0"/>
            </a:endParaRPr>
          </a:p>
          <a:p>
            <a:pPr algn="just">
              <a:spcBef>
                <a:spcPct val="0"/>
              </a:spcBef>
              <a:buFont typeface="Wingdings" panose="05000000000000000000" pitchFamily="2" charset="2"/>
              <a:buChar char="v"/>
            </a:pPr>
            <a:r>
              <a:rPr lang="en-US" altLang="en-US" sz="2000" dirty="0">
                <a:latin typeface="Arial" panose="020B0604020202020204" pitchFamily="34" charset="0"/>
                <a:cs typeface="Arial" panose="020B0604020202020204" pitchFamily="34" charset="0"/>
              </a:rPr>
              <a:t>Our findings add to the existing research suggesting accelerated biological aging in individuals living with HIV. Older epigenetic aging relative to chronological age has been found to be associated with a wide spectrum of aging outcomes. Our finding of an increased rate of epigenetic age over time in YPHIV provides preliminary evidence of accelerated aging at a young age and may have future consequences.</a:t>
            </a:r>
          </a:p>
          <a:p>
            <a:pPr marL="0" indent="0" algn="just">
              <a:spcBef>
                <a:spcPct val="0"/>
              </a:spcBef>
              <a:buNone/>
            </a:pPr>
            <a:endParaRPr lang="en-US" altLang="en-US" sz="2000" dirty="0">
              <a:latin typeface="Arial" panose="020B0604020202020204" pitchFamily="34" charset="0"/>
              <a:cs typeface="Arial" panose="020B0604020202020204" pitchFamily="34" charset="0"/>
            </a:endParaRPr>
          </a:p>
          <a:p>
            <a:pPr algn="just">
              <a:spcBef>
                <a:spcPct val="0"/>
              </a:spcBef>
              <a:buFont typeface="Wingdings" panose="05000000000000000000" pitchFamily="2" charset="2"/>
              <a:buChar char="v"/>
            </a:pPr>
            <a:r>
              <a:rPr lang="en-US" altLang="en-US" sz="2000" dirty="0">
                <a:latin typeface="Arial" panose="020B0604020202020204" pitchFamily="34" charset="0"/>
                <a:cs typeface="Arial" panose="020B0604020202020204" pitchFamily="34" charset="0"/>
              </a:rPr>
              <a:t>A major strength of this study was its longitudinal design with repeated measures of epigenetic age. These analyses will directly inform effect sizes and potential confounders to consider in a larger study. </a:t>
            </a:r>
          </a:p>
          <a:p>
            <a:pPr marL="0" indent="0" algn="just">
              <a:spcBef>
                <a:spcPct val="0"/>
              </a:spcBef>
              <a:buNone/>
            </a:pPr>
            <a:endParaRPr lang="en-US" altLang="en-US" sz="2000" dirty="0">
              <a:latin typeface="Arial" panose="020B0604020202020204" pitchFamily="34" charset="0"/>
              <a:cs typeface="Arial" panose="020B0604020202020204" pitchFamily="34" charset="0"/>
            </a:endParaRPr>
          </a:p>
          <a:p>
            <a:pPr algn="just">
              <a:spcBef>
                <a:spcPct val="0"/>
              </a:spcBef>
              <a:buFont typeface="Wingdings" panose="05000000000000000000" pitchFamily="2" charset="2"/>
              <a:buChar char="v"/>
            </a:pPr>
            <a:r>
              <a:rPr lang="en-US" altLang="en-US" sz="2000" dirty="0">
                <a:latin typeface="Arial" panose="020B0604020202020204" pitchFamily="34" charset="0"/>
                <a:cs typeface="Arial" panose="020B0604020202020204" pitchFamily="34" charset="0"/>
              </a:rPr>
              <a:t>Further, these findings emphasize the importance of early and sustained suppressive treatment for YPHIV, who will age on lifelong ART. </a:t>
            </a:r>
          </a:p>
          <a:p>
            <a:pPr marL="0" indent="0" algn="just">
              <a:spcBef>
                <a:spcPct val="0"/>
              </a:spcBef>
              <a:buNone/>
            </a:pPr>
            <a:endParaRPr lang="en-US" altLang="en-US" sz="2000" dirty="0">
              <a:latin typeface="Arial" panose="020B0604020202020204" pitchFamily="34" charset="0"/>
              <a:cs typeface="Arial" panose="020B0604020202020204" pitchFamily="34" charset="0"/>
            </a:endParaRPr>
          </a:p>
          <a:p>
            <a:pPr algn="just">
              <a:spcBef>
                <a:spcPct val="0"/>
              </a:spcBef>
              <a:buFont typeface="Wingdings" panose="05000000000000000000" pitchFamily="2" charset="2"/>
              <a:buChar char="v"/>
            </a:pPr>
            <a:r>
              <a:rPr lang="en-US" altLang="en-US" sz="2000" dirty="0">
                <a:latin typeface="Arial" panose="020B0604020202020204" pitchFamily="34" charset="0"/>
                <a:cs typeface="Arial" panose="020B0604020202020204" pitchFamily="34" charset="0"/>
              </a:rPr>
              <a:t>In addition, future work should examine the dynamic nature of epigenetic age, through examinations of differences in viral load over time, or how interventions leading to improved adherence impact epigenetic age.  </a:t>
            </a:r>
          </a:p>
        </p:txBody>
      </p:sp>
      <p:sp>
        <p:nvSpPr>
          <p:cNvPr id="4115" name="Text Box 7417">
            <a:extLst>
              <a:ext uri="{FF2B5EF4-FFF2-40B4-BE49-F238E27FC236}">
                <a16:creationId xmlns:a16="http://schemas.microsoft.com/office/drawing/2014/main" id="{7AE51217-CFD5-44FE-B849-5D4B6CF7EE77}"/>
              </a:ext>
            </a:extLst>
          </p:cNvPr>
          <p:cNvSpPr txBox="1">
            <a:spLocks noChangeArrowheads="1"/>
          </p:cNvSpPr>
          <p:nvPr/>
        </p:nvSpPr>
        <p:spPr bwMode="auto">
          <a:xfrm>
            <a:off x="34768631" y="5810250"/>
            <a:ext cx="7315200" cy="9325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Char char="•"/>
              <a:defRPr sz="101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8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76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63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63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63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63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63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6300">
                <a:solidFill>
                  <a:schemeClr val="tx1"/>
                </a:solidFill>
                <a:latin typeface="Times New Roman" panose="02020603050405020304" pitchFamily="18" charset="0"/>
                <a:ea typeface="ＭＳ Ｐゴシック" panose="020B0600070205080204" pitchFamily="34" charset="-128"/>
              </a:defRPr>
            </a:lvl9pPr>
          </a:lstStyle>
          <a:p>
            <a:pPr algn="just">
              <a:spcBef>
                <a:spcPct val="0"/>
              </a:spcBef>
              <a:buFont typeface="Wingdings" panose="05000000000000000000" pitchFamily="2" charset="2"/>
              <a:buChar char="v"/>
            </a:pPr>
            <a:r>
              <a:rPr lang="en-US" altLang="en-US" sz="2000" dirty="0">
                <a:latin typeface="Arial" panose="020B0604020202020204" pitchFamily="34" charset="0"/>
                <a:cs typeface="Arial" panose="020B0604020202020204" pitchFamily="34" charset="0"/>
              </a:rPr>
              <a:t>To our knowledge, this is the first study to examine longitudinal changes in epigenetic age compared to chronological age over time in YPHIV, making use of repeated samples over time. </a:t>
            </a:r>
          </a:p>
          <a:p>
            <a:pPr marL="0" indent="0" algn="just">
              <a:spcBef>
                <a:spcPct val="0"/>
              </a:spcBef>
              <a:buNone/>
            </a:pPr>
            <a:endParaRPr lang="en-US" altLang="en-US" sz="2000" dirty="0">
              <a:latin typeface="Arial" panose="020B0604020202020204" pitchFamily="34" charset="0"/>
              <a:cs typeface="Arial" panose="020B0604020202020204" pitchFamily="34" charset="0"/>
            </a:endParaRPr>
          </a:p>
          <a:p>
            <a:pPr algn="just">
              <a:spcBef>
                <a:spcPct val="0"/>
              </a:spcBef>
              <a:buFont typeface="Wingdings" panose="05000000000000000000" pitchFamily="2" charset="2"/>
              <a:buChar char="v"/>
            </a:pPr>
            <a:r>
              <a:rPr lang="en-US" altLang="en-US" sz="2000" dirty="0">
                <a:latin typeface="Arial" panose="020B0604020202020204" pitchFamily="34" charset="0"/>
                <a:cs typeface="Arial" panose="020B0604020202020204" pitchFamily="34" charset="0"/>
              </a:rPr>
              <a:t>We observed accelerated epigenetic aging over time in YPHIV, but not in YPHEU. </a:t>
            </a:r>
          </a:p>
          <a:p>
            <a:pPr marL="0" indent="0" algn="just">
              <a:spcBef>
                <a:spcPct val="0"/>
              </a:spcBef>
              <a:buNone/>
            </a:pPr>
            <a:endParaRPr lang="en-US" altLang="en-US" sz="2000" dirty="0">
              <a:latin typeface="Arial" panose="020B0604020202020204" pitchFamily="34" charset="0"/>
              <a:cs typeface="Arial" panose="020B0604020202020204" pitchFamily="34" charset="0"/>
            </a:endParaRPr>
          </a:p>
          <a:p>
            <a:pPr algn="just">
              <a:spcBef>
                <a:spcPct val="0"/>
              </a:spcBef>
              <a:buFont typeface="Wingdings" panose="05000000000000000000" pitchFamily="2" charset="2"/>
              <a:buChar char="v"/>
            </a:pPr>
            <a:r>
              <a:rPr lang="en-US" altLang="en-US" sz="2000" dirty="0">
                <a:latin typeface="Arial" panose="020B0604020202020204" pitchFamily="34" charset="0"/>
                <a:cs typeface="Arial" panose="020B0604020202020204" pitchFamily="34" charset="0"/>
              </a:rPr>
              <a:t>This longitudinal observation is consistent with findings from cross-sectional studies of individuals with HIV, which have reported a higher increase in the gap between epigenetic age and chronological age among ART-treated individuals with HIV and HIV-uninfected controls.</a:t>
            </a:r>
            <a:r>
              <a:rPr lang="en-US" altLang="en-US" sz="2000" baseline="30000" dirty="0">
                <a:latin typeface="Arial" panose="020B0604020202020204" pitchFamily="34" charset="0"/>
                <a:cs typeface="Arial" panose="020B0604020202020204" pitchFamily="34" charset="0"/>
              </a:rPr>
              <a:t>2-5</a:t>
            </a:r>
          </a:p>
          <a:p>
            <a:pPr marL="0" indent="0" algn="just">
              <a:spcBef>
                <a:spcPct val="0"/>
              </a:spcBef>
              <a:buNone/>
            </a:pPr>
            <a:endParaRPr lang="en-US" altLang="en-US" sz="2000" dirty="0">
              <a:latin typeface="Arial" panose="020B0604020202020204" pitchFamily="34" charset="0"/>
              <a:cs typeface="Arial" panose="020B0604020202020204" pitchFamily="34" charset="0"/>
            </a:endParaRPr>
          </a:p>
          <a:p>
            <a:pPr algn="just">
              <a:spcBef>
                <a:spcPct val="0"/>
              </a:spcBef>
              <a:buFont typeface="Wingdings" panose="05000000000000000000" pitchFamily="2" charset="2"/>
              <a:buChar char="v"/>
            </a:pPr>
            <a:r>
              <a:rPr lang="en-US" altLang="en-US" sz="2000" dirty="0">
                <a:latin typeface="Arial" panose="020B0604020202020204" pitchFamily="34" charset="0"/>
                <a:cs typeface="Arial" panose="020B0604020202020204" pitchFamily="34" charset="0"/>
              </a:rPr>
              <a:t>We found that a lower cumulative CD4 T-cell count and a higher cumulative HIV RNA VL were associated with accelerated epigenetic aging. We also observed that those not on ART had a higher epigenetic age compared to those on ART and those with a higher percentage of time not on ART tended to have higher epigenetic ages.</a:t>
            </a:r>
          </a:p>
          <a:p>
            <a:pPr marL="0" indent="0" algn="just">
              <a:spcBef>
                <a:spcPct val="0"/>
              </a:spcBef>
              <a:buNone/>
            </a:pPr>
            <a:endParaRPr lang="en-US" altLang="en-US" sz="2000" dirty="0">
              <a:latin typeface="Arial" panose="020B0604020202020204" pitchFamily="34" charset="0"/>
              <a:cs typeface="Arial" panose="020B0604020202020204" pitchFamily="34" charset="0"/>
            </a:endParaRPr>
          </a:p>
          <a:p>
            <a:pPr algn="just">
              <a:spcBef>
                <a:spcPct val="0"/>
              </a:spcBef>
              <a:buFont typeface="Wingdings" panose="05000000000000000000" pitchFamily="2" charset="2"/>
              <a:buChar char="v"/>
            </a:pPr>
            <a:r>
              <a:rPr lang="en-US" altLang="en-US" sz="2000" dirty="0">
                <a:latin typeface="Arial" panose="020B0604020202020204" pitchFamily="34" charset="0"/>
                <a:cs typeface="Arial" panose="020B0604020202020204" pitchFamily="34" charset="0"/>
              </a:rPr>
              <a:t>Our small sample size limited our ability to explore whether epigenetic age acceleration in YPHIV may be associated with early markers of other age-related comorbidities, such as dyslipidemia, impaired renal function, or low bone mineral density, but future larger longitudinal studies to explore these associations, including studies utilizing banked specimens from the PHACS, are warranted. </a:t>
            </a:r>
          </a:p>
          <a:p>
            <a:pPr marL="0" indent="0" algn="just">
              <a:spcBef>
                <a:spcPct val="0"/>
              </a:spcBef>
              <a:buNone/>
            </a:pPr>
            <a:endParaRPr lang="en-US" altLang="en-US" sz="2000" dirty="0">
              <a:latin typeface="Arial" panose="020B0604020202020204" pitchFamily="34" charset="0"/>
              <a:cs typeface="Arial" panose="020B0604020202020204" pitchFamily="34" charset="0"/>
            </a:endParaRPr>
          </a:p>
        </p:txBody>
      </p:sp>
      <p:sp>
        <p:nvSpPr>
          <p:cNvPr id="3096" name="Text Box 14">
            <a:extLst>
              <a:ext uri="{FF2B5EF4-FFF2-40B4-BE49-F238E27FC236}">
                <a16:creationId xmlns:a16="http://schemas.microsoft.com/office/drawing/2014/main" id="{D3530388-BA0B-42A8-8E0A-0394D2434AAB}"/>
              </a:ext>
            </a:extLst>
          </p:cNvPr>
          <p:cNvSpPr txBox="1">
            <a:spLocks noChangeArrowheads="1"/>
          </p:cNvSpPr>
          <p:nvPr/>
        </p:nvSpPr>
        <p:spPr bwMode="auto">
          <a:xfrm>
            <a:off x="675481" y="5218113"/>
            <a:ext cx="7315200" cy="461665"/>
          </a:xfrm>
          <a:prstGeom prst="rect">
            <a:avLst/>
          </a:prstGeom>
          <a:solidFill>
            <a:srgbClr val="7E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ctr" eaLnBrk="1" hangingPunct="1">
              <a:defRPr/>
            </a:pPr>
            <a:r>
              <a:rPr lang="en-US" altLang="en-US" b="1" dirty="0">
                <a:solidFill>
                  <a:schemeClr val="bg1"/>
                </a:solidFill>
                <a:latin typeface="Arial" panose="020B0604020202020204" pitchFamily="34" charset="0"/>
                <a:cs typeface="Arial" panose="020B0604020202020204" pitchFamily="34" charset="0"/>
              </a:rPr>
              <a:t>BACKGROUND</a:t>
            </a:r>
          </a:p>
        </p:txBody>
      </p:sp>
      <p:sp>
        <p:nvSpPr>
          <p:cNvPr id="4117" name="Text Box 7423">
            <a:extLst>
              <a:ext uri="{FF2B5EF4-FFF2-40B4-BE49-F238E27FC236}">
                <a16:creationId xmlns:a16="http://schemas.microsoft.com/office/drawing/2014/main" id="{12BCF5D3-12CB-4F69-B574-F950DDB0F6DD}"/>
              </a:ext>
            </a:extLst>
          </p:cNvPr>
          <p:cNvSpPr txBox="1">
            <a:spLocks noChangeArrowheads="1"/>
          </p:cNvSpPr>
          <p:nvPr/>
        </p:nvSpPr>
        <p:spPr bwMode="auto">
          <a:xfrm>
            <a:off x="678656" y="5750719"/>
            <a:ext cx="7315200" cy="65556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Char char="•"/>
              <a:defRPr sz="101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8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76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63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63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63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63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63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6300">
                <a:solidFill>
                  <a:schemeClr val="tx1"/>
                </a:solidFill>
                <a:latin typeface="Times New Roman" panose="02020603050405020304" pitchFamily="18" charset="0"/>
                <a:ea typeface="ＭＳ Ｐゴシック" panose="020B0600070205080204" pitchFamily="34" charset="-128"/>
              </a:defRPr>
            </a:lvl9pPr>
          </a:lstStyle>
          <a:p>
            <a:pPr algn="just" eaLnBrk="1" hangingPunct="1">
              <a:buFont typeface="Wingdings" panose="05000000000000000000" pitchFamily="2" charset="2"/>
              <a:buChar char="v"/>
            </a:pPr>
            <a:r>
              <a:rPr lang="en-US" altLang="en-US" sz="2000" dirty="0">
                <a:latin typeface="Arial" panose="020B0604020202020204" pitchFamily="34" charset="0"/>
                <a:cs typeface="Arial" panose="020B0604020202020204" pitchFamily="34" charset="0"/>
              </a:rPr>
              <a:t>The onset of age-related conditions (e.g. osteoporosis, dementia) often occurs earlier in life among those living with HIV than those without HIV, suggesting accelerated aging is occurring in people with HIV.</a:t>
            </a:r>
            <a:r>
              <a:rPr lang="en-US" altLang="en-US" sz="2000" baseline="30000" dirty="0">
                <a:latin typeface="Arial" panose="020B0604020202020204" pitchFamily="34" charset="0"/>
                <a:cs typeface="Arial" panose="020B0604020202020204" pitchFamily="34" charset="0"/>
              </a:rPr>
              <a:t> </a:t>
            </a:r>
          </a:p>
          <a:p>
            <a:pPr marL="0" indent="0" algn="just" eaLnBrk="1" hangingPunct="1">
              <a:buNone/>
            </a:pPr>
            <a:endParaRPr lang="en-US" altLang="en-US" sz="2000" baseline="30000" dirty="0">
              <a:latin typeface="Arial" panose="020B0604020202020204" pitchFamily="34" charset="0"/>
              <a:cs typeface="Arial" panose="020B0604020202020204" pitchFamily="34" charset="0"/>
            </a:endParaRPr>
          </a:p>
          <a:p>
            <a:pPr algn="just" eaLnBrk="1" hangingPunct="1">
              <a:buFont typeface="Wingdings" panose="05000000000000000000" pitchFamily="2" charset="2"/>
              <a:buChar char="v"/>
            </a:pPr>
            <a:r>
              <a:rPr lang="en-US" altLang="en-US" sz="2000" dirty="0">
                <a:latin typeface="Arial" panose="020B0604020202020204" pitchFamily="34" charset="0"/>
                <a:cs typeface="Arial" panose="020B0604020202020204" pitchFamily="34" charset="0"/>
              </a:rPr>
              <a:t>Recently, research has begun to characterize molecular profiles, such as patterns of DNA methylation, that reflect this accelerated aging, which can be inferred when the estimated biological age exceeds chronological age.</a:t>
            </a:r>
            <a:r>
              <a:rPr lang="en-US" altLang="en-US" sz="2000" baseline="30000" dirty="0">
                <a:latin typeface="Arial" panose="020B0604020202020204" pitchFamily="34" charset="0"/>
                <a:cs typeface="Arial" panose="020B0604020202020204" pitchFamily="34" charset="0"/>
              </a:rPr>
              <a:t>1</a:t>
            </a:r>
          </a:p>
          <a:p>
            <a:pPr marL="0" indent="0" algn="just" eaLnBrk="1" hangingPunct="1">
              <a:buNone/>
            </a:pPr>
            <a:endParaRPr lang="en-US" altLang="en-US" sz="2000" baseline="30000" dirty="0">
              <a:latin typeface="Arial" panose="020B0604020202020204" pitchFamily="34" charset="0"/>
              <a:cs typeface="Arial" panose="020B0604020202020204" pitchFamily="34" charset="0"/>
            </a:endParaRPr>
          </a:p>
          <a:p>
            <a:pPr algn="just" eaLnBrk="1" hangingPunct="1">
              <a:buFont typeface="Wingdings" panose="05000000000000000000" pitchFamily="2" charset="2"/>
              <a:buChar char="v"/>
            </a:pPr>
            <a:r>
              <a:rPr lang="en-US" altLang="en-US" sz="2000" dirty="0">
                <a:latin typeface="Arial" panose="020B0604020202020204" pitchFamily="34" charset="0"/>
                <a:cs typeface="Arial" panose="020B0604020202020204" pitchFamily="34" charset="0"/>
              </a:rPr>
              <a:t>Accelerated epigenetic age (i.e. patterns of DNA methylation that correspond to an estimated biological age that exceeds chronological age) has been linked to aging-related outcomes, including all-cause mortality, frailty, and cognitive decline in the elderly. </a:t>
            </a:r>
          </a:p>
          <a:p>
            <a:pPr algn="just" eaLnBrk="1" hangingPunct="1">
              <a:buFont typeface="Wingdings" panose="05000000000000000000" pitchFamily="2" charset="2"/>
              <a:buChar char="v"/>
            </a:pPr>
            <a:endParaRPr lang="en-US" altLang="en-US" sz="2000" baseline="30000" dirty="0">
              <a:latin typeface="Arial" panose="020B0604020202020204" pitchFamily="34" charset="0"/>
              <a:cs typeface="Arial" panose="020B0604020202020204" pitchFamily="34" charset="0"/>
            </a:endParaRPr>
          </a:p>
          <a:p>
            <a:pPr algn="just" eaLnBrk="1" hangingPunct="1">
              <a:buFont typeface="Wingdings" panose="05000000000000000000" pitchFamily="2" charset="2"/>
              <a:buChar char="v"/>
            </a:pPr>
            <a:r>
              <a:rPr lang="en-US" altLang="en-US" sz="2000" dirty="0">
                <a:latin typeface="Arial" panose="020B0604020202020204" pitchFamily="34" charset="0"/>
                <a:cs typeface="Arial" panose="020B0604020202020204" pitchFamily="34" charset="0"/>
              </a:rPr>
              <a:t>Cross-sectional studies have reported epigenetic age acceleration in adults living with HIV on ART,</a:t>
            </a:r>
            <a:r>
              <a:rPr lang="en-US" altLang="en-US" sz="2000" baseline="30000" dirty="0">
                <a:latin typeface="Arial" panose="020B0604020202020204" pitchFamily="34" charset="0"/>
                <a:cs typeface="Arial" panose="020B0604020202020204" pitchFamily="34" charset="0"/>
              </a:rPr>
              <a:t>2-4</a:t>
            </a:r>
            <a:r>
              <a:rPr lang="en-US" altLang="en-US" sz="2000" dirty="0">
                <a:latin typeface="Arial" panose="020B0604020202020204" pitchFamily="34" charset="0"/>
                <a:cs typeface="Arial" panose="020B0604020202020204" pitchFamily="34" charset="0"/>
              </a:rPr>
              <a:t> but few studies have examined this question amongst youth with perinatally-acquired HIV (YPHIV), and findings have not been consistent.</a:t>
            </a:r>
            <a:r>
              <a:rPr lang="en-US" altLang="en-US" sz="2000" baseline="30000" dirty="0">
                <a:latin typeface="Arial" panose="020B0604020202020204" pitchFamily="34" charset="0"/>
                <a:cs typeface="Arial" panose="020B0604020202020204" pitchFamily="34" charset="0"/>
              </a:rPr>
              <a:t>5,6</a:t>
            </a:r>
            <a:endParaRPr lang="en-US" altLang="en-US" sz="2000" dirty="0">
              <a:latin typeface="Arial" panose="020B0604020202020204" pitchFamily="34" charset="0"/>
              <a:cs typeface="Arial" panose="020B0604020202020204" pitchFamily="34" charset="0"/>
            </a:endParaRPr>
          </a:p>
        </p:txBody>
      </p:sp>
      <p:sp>
        <p:nvSpPr>
          <p:cNvPr id="3105" name="Text Box 7426">
            <a:extLst>
              <a:ext uri="{FF2B5EF4-FFF2-40B4-BE49-F238E27FC236}">
                <a16:creationId xmlns:a16="http://schemas.microsoft.com/office/drawing/2014/main" id="{8896A760-119D-4485-9E82-593637C460FC}"/>
              </a:ext>
            </a:extLst>
          </p:cNvPr>
          <p:cNvSpPr txBox="1">
            <a:spLocks noChangeArrowheads="1"/>
          </p:cNvSpPr>
          <p:nvPr/>
        </p:nvSpPr>
        <p:spPr bwMode="auto">
          <a:xfrm>
            <a:off x="26269949" y="10768842"/>
            <a:ext cx="8028743" cy="707886"/>
          </a:xfrm>
          <a:prstGeom prst="rect">
            <a:avLst/>
          </a:prstGeom>
          <a:solidFill>
            <a:schemeClr val="bg2">
              <a:lumMod val="50000"/>
            </a:schemeClr>
          </a:solidFill>
          <a:ln w="9525">
            <a:noFill/>
            <a:miter lim="800000"/>
            <a:headEnd/>
            <a:tailEnd/>
          </a:ln>
        </p:spPr>
        <p:txBody>
          <a:bodyPr wrap="square">
            <a:spAutoFit/>
          </a:bodyPr>
          <a:lstStyle/>
          <a:p>
            <a:pPr eaLnBrk="1" hangingPunct="1">
              <a:defRPr/>
            </a:pPr>
            <a:r>
              <a:rPr lang="en-US" altLang="en-US" sz="2000" b="1" dirty="0">
                <a:solidFill>
                  <a:schemeClr val="bg1"/>
                </a:solidFill>
                <a:latin typeface="Arial" pitchFamily="34" charset="0"/>
                <a:cs typeface="Arial" panose="020B0604020202020204" pitchFamily="34" charset="0"/>
              </a:rPr>
              <a:t>Figure 1: Epigenetic age acceleration residual at timepoint 1 and timepoint 2 by HIV status</a:t>
            </a:r>
          </a:p>
        </p:txBody>
      </p:sp>
      <p:sp>
        <p:nvSpPr>
          <p:cNvPr id="3110" name="Text Box 7431">
            <a:extLst>
              <a:ext uri="{FF2B5EF4-FFF2-40B4-BE49-F238E27FC236}">
                <a16:creationId xmlns:a16="http://schemas.microsoft.com/office/drawing/2014/main" id="{F932435A-9D6A-4827-A5B2-D21C2287582A}"/>
              </a:ext>
            </a:extLst>
          </p:cNvPr>
          <p:cNvSpPr txBox="1">
            <a:spLocks noChangeArrowheads="1"/>
          </p:cNvSpPr>
          <p:nvPr/>
        </p:nvSpPr>
        <p:spPr bwMode="auto">
          <a:xfrm>
            <a:off x="16073997" y="5906214"/>
            <a:ext cx="9771490" cy="400110"/>
          </a:xfrm>
          <a:prstGeom prst="rect">
            <a:avLst/>
          </a:prstGeom>
          <a:solidFill>
            <a:schemeClr val="bg2">
              <a:lumMod val="50000"/>
            </a:schemeClr>
          </a:solidFill>
          <a:ln w="9525">
            <a:noFill/>
            <a:miter lim="800000"/>
            <a:headEnd/>
            <a:tailEnd/>
          </a:ln>
        </p:spPr>
        <p:txBody>
          <a:bodyPr wrap="square">
            <a:spAutoFit/>
          </a:bodyPr>
          <a:lstStyle/>
          <a:p>
            <a:pPr eaLnBrk="1" hangingPunct="1">
              <a:defRPr/>
            </a:pPr>
            <a:r>
              <a:rPr lang="en-US" altLang="en-US" sz="2000" b="1" dirty="0">
                <a:solidFill>
                  <a:schemeClr val="bg1"/>
                </a:solidFill>
                <a:latin typeface="Arial" pitchFamily="34" charset="0"/>
                <a:cs typeface="Arial" panose="020B0604020202020204" pitchFamily="34" charset="0"/>
              </a:rPr>
              <a:t>Table 1: Characteristics of 32 YPHIV and 7 YPHEU by group</a:t>
            </a:r>
          </a:p>
        </p:txBody>
      </p:sp>
      <p:sp>
        <p:nvSpPr>
          <p:cNvPr id="3112" name="Text Box 7433">
            <a:extLst>
              <a:ext uri="{FF2B5EF4-FFF2-40B4-BE49-F238E27FC236}">
                <a16:creationId xmlns:a16="http://schemas.microsoft.com/office/drawing/2014/main" id="{18E6C16F-F646-41A6-99B9-D8C9917E884E}"/>
              </a:ext>
            </a:extLst>
          </p:cNvPr>
          <p:cNvSpPr txBox="1">
            <a:spLocks noChangeArrowheads="1"/>
          </p:cNvSpPr>
          <p:nvPr/>
        </p:nvSpPr>
        <p:spPr bwMode="auto">
          <a:xfrm>
            <a:off x="16135494" y="13938427"/>
            <a:ext cx="9685049" cy="707886"/>
          </a:xfrm>
          <a:prstGeom prst="rect">
            <a:avLst/>
          </a:prstGeom>
          <a:solidFill>
            <a:schemeClr val="bg2">
              <a:lumMod val="50000"/>
            </a:schemeClr>
          </a:solidFill>
          <a:ln w="9525">
            <a:noFill/>
            <a:miter lim="800000"/>
            <a:headEnd/>
            <a:tailEnd/>
          </a:ln>
        </p:spPr>
        <p:txBody>
          <a:bodyPr wrap="square">
            <a:spAutoFit/>
          </a:bodyPr>
          <a:lstStyle/>
          <a:p>
            <a:pPr eaLnBrk="1" hangingPunct="1">
              <a:defRPr/>
            </a:pPr>
            <a:r>
              <a:rPr lang="en-US" altLang="en-US" sz="2000" b="1" dirty="0">
                <a:solidFill>
                  <a:schemeClr val="bg1"/>
                </a:solidFill>
                <a:latin typeface="Arial" pitchFamily="34" charset="0"/>
                <a:cs typeface="Arial" panose="020B0604020202020204" pitchFamily="34" charset="0"/>
              </a:rPr>
              <a:t>Table 3: Predictors of epigenetic age in 32 youth with YPHIV and 7 YPHEU in linear mixed effects models including chronological age</a:t>
            </a:r>
          </a:p>
        </p:txBody>
      </p:sp>
      <p:sp>
        <p:nvSpPr>
          <p:cNvPr id="4" name="Text Box 7436">
            <a:extLst>
              <a:ext uri="{FF2B5EF4-FFF2-40B4-BE49-F238E27FC236}">
                <a16:creationId xmlns:a16="http://schemas.microsoft.com/office/drawing/2014/main" id="{A5AF12C6-0E2B-43DC-8359-F0DC5B704B95}"/>
              </a:ext>
            </a:extLst>
          </p:cNvPr>
          <p:cNvSpPr txBox="1">
            <a:spLocks noChangeArrowheads="1"/>
          </p:cNvSpPr>
          <p:nvPr/>
        </p:nvSpPr>
        <p:spPr bwMode="auto">
          <a:xfrm>
            <a:off x="34768631" y="29335443"/>
            <a:ext cx="7315200" cy="1169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just" eaLnBrk="1" hangingPunct="1">
              <a:defRPr/>
            </a:pPr>
            <a:r>
              <a:rPr lang="en-US" altLang="en-US" sz="1400" dirty="0">
                <a:latin typeface="Arial" panose="020B0604020202020204" pitchFamily="34" charset="0"/>
                <a:cs typeface="Arial" panose="020B0604020202020204" pitchFamily="34" charset="0"/>
              </a:rPr>
              <a:t>Funded by the National Institutes of Health, under cooperative agreements HD052104 (PHACS Coordinating Center, Tulane University School of Medicine) and HD052102 (PHACS Data and Operations Center, Harvard T. H. Chan School of Public Health).  We thank the study participants, clinical sites, PHACS CAB, Frontier Science &amp; Technology Research Foundation, and </a:t>
            </a:r>
            <a:r>
              <a:rPr lang="en-US" altLang="en-US" sz="1400" dirty="0" err="1">
                <a:latin typeface="Arial" panose="020B0604020202020204" pitchFamily="34" charset="0"/>
                <a:cs typeface="Arial" panose="020B0604020202020204" pitchFamily="34" charset="0"/>
              </a:rPr>
              <a:t>Westat</a:t>
            </a:r>
            <a:r>
              <a:rPr lang="en-US" altLang="en-US" sz="1400" dirty="0">
                <a:latin typeface="Arial" panose="020B0604020202020204" pitchFamily="34" charset="0"/>
                <a:cs typeface="Arial" panose="020B0604020202020204" pitchFamily="34" charset="0"/>
              </a:rPr>
              <a:t>.</a:t>
            </a:r>
          </a:p>
        </p:txBody>
      </p:sp>
      <p:pic>
        <p:nvPicPr>
          <p:cNvPr id="4123" name="Picture 7452" descr="AMP_Logo_Color_Name">
            <a:extLst>
              <a:ext uri="{FF2B5EF4-FFF2-40B4-BE49-F238E27FC236}">
                <a16:creationId xmlns:a16="http://schemas.microsoft.com/office/drawing/2014/main" id="{EDD55D6C-DF8A-423F-9443-55F973465C5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17320" y="2092326"/>
            <a:ext cx="2474118" cy="15586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 name="Rectangle 50">
            <a:extLst>
              <a:ext uri="{FF2B5EF4-FFF2-40B4-BE49-F238E27FC236}">
                <a16:creationId xmlns:a16="http://schemas.microsoft.com/office/drawing/2014/main" id="{B8DB5593-2A33-412E-A2FF-D99B1CFC5BBE}"/>
              </a:ext>
            </a:extLst>
          </p:cNvPr>
          <p:cNvSpPr/>
          <p:nvPr/>
        </p:nvSpPr>
        <p:spPr>
          <a:xfrm>
            <a:off x="37401395" y="1537232"/>
            <a:ext cx="3394075" cy="992187"/>
          </a:xfrm>
          <a:prstGeom prst="rect">
            <a:avLst/>
          </a:prstGeom>
        </p:spPr>
        <p:txBody>
          <a:bodyPr wrap="none">
            <a:spAutoFit/>
          </a:bodyPr>
          <a:lstStyle/>
          <a:p>
            <a:pPr eaLnBrk="1" fontAlgn="auto" hangingPunct="1">
              <a:spcBef>
                <a:spcPts val="0"/>
              </a:spcBef>
              <a:spcAft>
                <a:spcPts val="0"/>
              </a:spcAft>
              <a:defRPr/>
            </a:pPr>
            <a:r>
              <a:rPr lang="en-US" sz="5851" b="1" kern="0" dirty="0">
                <a:solidFill>
                  <a:sysClr val="windowText" lastClr="000000"/>
                </a:solidFill>
                <a:latin typeface="Arial" pitchFamily="34" charset="0"/>
                <a:cs typeface="Arial" panose="020B0604020202020204" pitchFamily="34" charset="0"/>
              </a:rPr>
              <a:t>PEB0312</a:t>
            </a:r>
            <a:endParaRPr lang="en-US" sz="5851" kern="0" dirty="0">
              <a:solidFill>
                <a:sysClr val="windowText" lastClr="000000"/>
              </a:solidFill>
              <a:latin typeface="Arial" pitchFamily="34" charset="0"/>
              <a:cs typeface="Arial" panose="020B0604020202020204" pitchFamily="34" charset="0"/>
            </a:endParaRPr>
          </a:p>
        </p:txBody>
      </p:sp>
      <p:sp>
        <p:nvSpPr>
          <p:cNvPr id="54" name="Rectangle 2">
            <a:extLst>
              <a:ext uri="{FF2B5EF4-FFF2-40B4-BE49-F238E27FC236}">
                <a16:creationId xmlns:a16="http://schemas.microsoft.com/office/drawing/2014/main" id="{9D32F49D-1146-4847-8744-EA0B5C6E9D9F}"/>
              </a:ext>
            </a:extLst>
          </p:cNvPr>
          <p:cNvSpPr>
            <a:spLocks noChangeArrowheads="1"/>
          </p:cNvSpPr>
          <p:nvPr/>
        </p:nvSpPr>
        <p:spPr bwMode="auto">
          <a:xfrm>
            <a:off x="-1" y="433388"/>
            <a:ext cx="42803764" cy="1782762"/>
          </a:xfrm>
          <a:prstGeom prst="rect">
            <a:avLst/>
          </a:prstGeom>
          <a:noFill/>
          <a:ln w="9525">
            <a:noFill/>
            <a:miter lim="800000"/>
            <a:headEnd/>
            <a:tailEnd/>
          </a:ln>
        </p:spPr>
        <p:txBody>
          <a:bodyPr lIns="295143" tIns="147572" rIns="295143" bIns="147572" anchor="ctr"/>
          <a:lstStyle/>
          <a:p>
            <a:pPr algn="ctr" defTabSz="2173901" eaLnBrk="1" fontAlgn="auto" hangingPunct="1">
              <a:lnSpc>
                <a:spcPct val="110000"/>
              </a:lnSpc>
              <a:spcBef>
                <a:spcPct val="5000"/>
              </a:spcBef>
              <a:spcAft>
                <a:spcPct val="25000"/>
              </a:spcAft>
              <a:defRPr/>
            </a:pPr>
            <a:r>
              <a:rPr lang="en-US" sz="6400" b="1" kern="0" dirty="0">
                <a:solidFill>
                  <a:srgbClr val="7E0000"/>
                </a:solidFill>
                <a:latin typeface="Arial" pitchFamily="34" charset="0"/>
                <a:cs typeface="Arial" panose="020B0604020202020204" pitchFamily="34" charset="0"/>
              </a:rPr>
              <a:t>Longitudinal changes in epigenetic age in youth with perinatally-acquired HIV (YPHIV) </a:t>
            </a:r>
            <a:br>
              <a:rPr lang="en-US" sz="6400" b="1" kern="0" dirty="0">
                <a:solidFill>
                  <a:srgbClr val="7E0000"/>
                </a:solidFill>
                <a:latin typeface="Arial" pitchFamily="34" charset="0"/>
                <a:cs typeface="Arial" panose="020B0604020202020204" pitchFamily="34" charset="0"/>
              </a:rPr>
            </a:br>
            <a:r>
              <a:rPr lang="en-US" sz="6400" b="1" kern="0" dirty="0">
                <a:solidFill>
                  <a:srgbClr val="7E0000"/>
                </a:solidFill>
                <a:latin typeface="Arial" pitchFamily="34" charset="0"/>
                <a:cs typeface="Arial" panose="020B0604020202020204" pitchFamily="34" charset="0"/>
              </a:rPr>
              <a:t>and youth who are perinatally HIV-exposed uninfected (YPHEU)</a:t>
            </a:r>
            <a:endParaRPr lang="en-US" sz="6400" i="1" kern="0" dirty="0">
              <a:solidFill>
                <a:srgbClr val="000099"/>
              </a:solidFill>
              <a:cs typeface="Arial" panose="020B0604020202020204" pitchFamily="34" charset="0"/>
            </a:endParaRPr>
          </a:p>
        </p:txBody>
      </p:sp>
      <p:sp>
        <p:nvSpPr>
          <p:cNvPr id="4127" name="TextBox 55">
            <a:extLst>
              <a:ext uri="{FF2B5EF4-FFF2-40B4-BE49-F238E27FC236}">
                <a16:creationId xmlns:a16="http://schemas.microsoft.com/office/drawing/2014/main" id="{3D25E563-A475-458D-9CE3-A5EE96B5E779}"/>
              </a:ext>
            </a:extLst>
          </p:cNvPr>
          <p:cNvSpPr txBox="1">
            <a:spLocks noChangeArrowheads="1"/>
          </p:cNvSpPr>
          <p:nvPr/>
        </p:nvSpPr>
        <p:spPr bwMode="auto">
          <a:xfrm>
            <a:off x="7691438" y="2447131"/>
            <a:ext cx="29125862" cy="2693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101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8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76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63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63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63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63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63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6300">
                <a:solidFill>
                  <a:schemeClr val="tx1"/>
                </a:solidFill>
                <a:latin typeface="Times New Roman" panose="02020603050405020304" pitchFamily="18" charset="0"/>
                <a:ea typeface="ＭＳ Ｐゴシック" panose="020B0600070205080204" pitchFamily="34" charset="-128"/>
              </a:defRPr>
            </a:lvl9pPr>
          </a:lstStyle>
          <a:p>
            <a:pPr algn="ctr" eaLnBrk="1" hangingPunct="1">
              <a:spcBef>
                <a:spcPct val="0"/>
              </a:spcBef>
              <a:buFontTx/>
              <a:buNone/>
            </a:pPr>
            <a:r>
              <a:rPr lang="en-US" altLang="en-US" sz="2000" b="1" dirty="0">
                <a:solidFill>
                  <a:srgbClr val="000000"/>
                </a:solidFill>
                <a:latin typeface="Arial" panose="020B0604020202020204" pitchFamily="34" charset="0"/>
                <a:cs typeface="Arial" panose="020B0604020202020204" pitchFamily="34" charset="0"/>
              </a:rPr>
              <a:t>Authors: </a:t>
            </a:r>
            <a:r>
              <a:rPr lang="en-US" altLang="en-US" sz="2000" dirty="0">
                <a:solidFill>
                  <a:srgbClr val="000000"/>
                </a:solidFill>
                <a:latin typeface="Arial" panose="020B0604020202020204" pitchFamily="34" charset="0"/>
                <a:cs typeface="Arial" panose="020B0604020202020204" pitchFamily="34" charset="0"/>
              </a:rPr>
              <a:t>Stephanie Shiau</a:t>
            </a:r>
            <a:r>
              <a:rPr lang="en-US" altLang="en-US" sz="2000" baseline="30000" dirty="0">
                <a:solidFill>
                  <a:srgbClr val="000000"/>
                </a:solidFill>
                <a:latin typeface="Arial" panose="020B0604020202020204" pitchFamily="34" charset="0"/>
                <a:cs typeface="Arial" panose="020B0604020202020204" pitchFamily="34" charset="0"/>
              </a:rPr>
              <a:t>1</a:t>
            </a:r>
            <a:r>
              <a:rPr lang="en-US" altLang="en-US" sz="2000" dirty="0">
                <a:solidFill>
                  <a:srgbClr val="000000"/>
                </a:solidFill>
                <a:latin typeface="Arial" panose="020B0604020202020204" pitchFamily="34" charset="0"/>
                <a:cs typeface="Arial" panose="020B0604020202020204" pitchFamily="34" charset="0"/>
              </a:rPr>
              <a:t>, Sean S. Brummel</a:t>
            </a:r>
            <a:r>
              <a:rPr lang="en-US" altLang="en-US" sz="2000" baseline="30000" dirty="0">
                <a:solidFill>
                  <a:srgbClr val="000000"/>
                </a:solidFill>
                <a:latin typeface="Arial" panose="020B0604020202020204" pitchFamily="34" charset="0"/>
                <a:cs typeface="Arial" panose="020B0604020202020204" pitchFamily="34" charset="0"/>
              </a:rPr>
              <a:t>2</a:t>
            </a:r>
            <a:r>
              <a:rPr lang="en-US" altLang="en-US" sz="2000" dirty="0">
                <a:solidFill>
                  <a:srgbClr val="000000"/>
                </a:solidFill>
                <a:latin typeface="Arial" panose="020B0604020202020204" pitchFamily="34" charset="0"/>
                <a:cs typeface="Arial" panose="020B0604020202020204" pitchFamily="34" charset="0"/>
              </a:rPr>
              <a:t>, Elizabeth M. Kennedy</a:t>
            </a:r>
            <a:r>
              <a:rPr lang="en-US" altLang="en-US" sz="2000" baseline="30000" dirty="0">
                <a:solidFill>
                  <a:srgbClr val="000000"/>
                </a:solidFill>
                <a:latin typeface="Arial" panose="020B0604020202020204" pitchFamily="34" charset="0"/>
                <a:cs typeface="Arial" panose="020B0604020202020204" pitchFamily="34" charset="0"/>
              </a:rPr>
              <a:t>3</a:t>
            </a:r>
            <a:r>
              <a:rPr lang="en-US" altLang="en-US" sz="2000" dirty="0">
                <a:solidFill>
                  <a:srgbClr val="000000"/>
                </a:solidFill>
                <a:latin typeface="Arial" panose="020B0604020202020204" pitchFamily="34" charset="0"/>
                <a:cs typeface="Arial" panose="020B0604020202020204" pitchFamily="34" charset="0"/>
              </a:rPr>
              <a:t>, Karen Hermetz</a:t>
            </a:r>
            <a:r>
              <a:rPr lang="en-US" altLang="en-US" sz="2000" baseline="30000" dirty="0">
                <a:solidFill>
                  <a:srgbClr val="000000"/>
                </a:solidFill>
                <a:latin typeface="Arial" panose="020B0604020202020204" pitchFamily="34" charset="0"/>
                <a:cs typeface="Arial" panose="020B0604020202020204" pitchFamily="34" charset="0"/>
              </a:rPr>
              <a:t>3</a:t>
            </a:r>
            <a:r>
              <a:rPr lang="en-US" altLang="en-US" sz="2000" dirty="0">
                <a:solidFill>
                  <a:srgbClr val="000000"/>
                </a:solidFill>
                <a:latin typeface="Arial" panose="020B0604020202020204" pitchFamily="34" charset="0"/>
                <a:cs typeface="Arial" panose="020B0604020202020204" pitchFamily="34" charset="0"/>
              </a:rPr>
              <a:t>, Rohan Hazra</a:t>
            </a:r>
            <a:r>
              <a:rPr lang="en-US" altLang="en-US" sz="2000" baseline="30000" dirty="0">
                <a:solidFill>
                  <a:srgbClr val="000000"/>
                </a:solidFill>
                <a:latin typeface="Arial" panose="020B0604020202020204" pitchFamily="34" charset="0"/>
                <a:cs typeface="Arial" panose="020B0604020202020204" pitchFamily="34" charset="0"/>
              </a:rPr>
              <a:t>4</a:t>
            </a:r>
            <a:r>
              <a:rPr lang="en-US" altLang="en-US" sz="2000" dirty="0">
                <a:solidFill>
                  <a:srgbClr val="000000"/>
                </a:solidFill>
                <a:latin typeface="Arial" panose="020B0604020202020204" pitchFamily="34" charset="0"/>
                <a:cs typeface="Arial" panose="020B0604020202020204" pitchFamily="34" charset="0"/>
              </a:rPr>
              <a:t>, Stephen A. Spector</a:t>
            </a:r>
            <a:r>
              <a:rPr lang="en-US" altLang="en-US" sz="2000" baseline="30000" dirty="0">
                <a:solidFill>
                  <a:srgbClr val="000000"/>
                </a:solidFill>
                <a:latin typeface="Arial" panose="020B0604020202020204" pitchFamily="34" charset="0"/>
                <a:cs typeface="Arial" panose="020B0604020202020204" pitchFamily="34" charset="0"/>
              </a:rPr>
              <a:t>5</a:t>
            </a:r>
            <a:r>
              <a:rPr lang="en-US" altLang="en-US" sz="2000" dirty="0">
                <a:solidFill>
                  <a:srgbClr val="000000"/>
                </a:solidFill>
                <a:latin typeface="Arial" panose="020B0604020202020204" pitchFamily="34" charset="0"/>
                <a:cs typeface="Arial" panose="020B0604020202020204" pitchFamily="34" charset="0"/>
              </a:rPr>
              <a:t>, Paige L. Williams</a:t>
            </a:r>
            <a:r>
              <a:rPr lang="en-US" altLang="en-US" sz="2000" baseline="30000" dirty="0">
                <a:solidFill>
                  <a:srgbClr val="000000"/>
                </a:solidFill>
                <a:latin typeface="Arial" panose="020B0604020202020204" pitchFamily="34" charset="0"/>
                <a:cs typeface="Arial" panose="020B0604020202020204" pitchFamily="34" charset="0"/>
              </a:rPr>
              <a:t>2,6</a:t>
            </a:r>
            <a:r>
              <a:rPr lang="en-US" altLang="en-US" sz="2000" dirty="0">
                <a:solidFill>
                  <a:srgbClr val="000000"/>
                </a:solidFill>
                <a:latin typeface="Arial" panose="020B0604020202020204" pitchFamily="34" charset="0"/>
                <a:cs typeface="Arial" panose="020B0604020202020204" pitchFamily="34" charset="0"/>
              </a:rPr>
              <a:t>, Deborah Kacanek</a:t>
            </a:r>
            <a:r>
              <a:rPr lang="en-US" altLang="en-US" sz="2000" baseline="30000" dirty="0">
                <a:solidFill>
                  <a:srgbClr val="000000"/>
                </a:solidFill>
                <a:latin typeface="Arial" panose="020B0604020202020204" pitchFamily="34" charset="0"/>
                <a:cs typeface="Arial" panose="020B0604020202020204" pitchFamily="34" charset="0"/>
              </a:rPr>
              <a:t>2,6</a:t>
            </a:r>
            <a:r>
              <a:rPr lang="en-US" altLang="en-US" sz="2000" dirty="0">
                <a:solidFill>
                  <a:srgbClr val="000000"/>
                </a:solidFill>
                <a:latin typeface="Arial" panose="020B0604020202020204" pitchFamily="34" charset="0"/>
                <a:cs typeface="Arial" panose="020B0604020202020204" pitchFamily="34" charset="0"/>
              </a:rPr>
              <a:t>, </a:t>
            </a:r>
          </a:p>
          <a:p>
            <a:pPr algn="ctr" eaLnBrk="1" hangingPunct="1">
              <a:spcBef>
                <a:spcPct val="0"/>
              </a:spcBef>
              <a:buFontTx/>
              <a:buNone/>
            </a:pPr>
            <a:r>
              <a:rPr lang="en-US" altLang="en-US" sz="2000" dirty="0">
                <a:solidFill>
                  <a:srgbClr val="000000"/>
                </a:solidFill>
                <a:latin typeface="Arial" panose="020B0604020202020204" pitchFamily="34" charset="0"/>
                <a:cs typeface="Arial" panose="020B0604020202020204" pitchFamily="34" charset="0"/>
              </a:rPr>
              <a:t>Renee Smith</a:t>
            </a:r>
            <a:r>
              <a:rPr lang="en-US" altLang="en-US" sz="2000" baseline="30000" dirty="0">
                <a:solidFill>
                  <a:srgbClr val="000000"/>
                </a:solidFill>
                <a:latin typeface="Arial" panose="020B0604020202020204" pitchFamily="34" charset="0"/>
                <a:cs typeface="Arial" panose="020B0604020202020204" pitchFamily="34" charset="0"/>
              </a:rPr>
              <a:t>7</a:t>
            </a:r>
            <a:r>
              <a:rPr lang="en-US" altLang="en-US" sz="2000" dirty="0">
                <a:solidFill>
                  <a:srgbClr val="000000"/>
                </a:solidFill>
                <a:latin typeface="Arial" panose="020B0604020202020204" pitchFamily="34" charset="0"/>
                <a:cs typeface="Arial" panose="020B0604020202020204" pitchFamily="34" charset="0"/>
              </a:rPr>
              <a:t>, Stacy Drury</a:t>
            </a:r>
            <a:r>
              <a:rPr lang="en-US" altLang="en-US" sz="2000" baseline="30000" dirty="0">
                <a:solidFill>
                  <a:srgbClr val="000000"/>
                </a:solidFill>
                <a:latin typeface="Arial" panose="020B0604020202020204" pitchFamily="34" charset="0"/>
                <a:cs typeface="Arial" panose="020B0604020202020204" pitchFamily="34" charset="0"/>
              </a:rPr>
              <a:t>8</a:t>
            </a:r>
            <a:r>
              <a:rPr lang="en-US" altLang="en-US" sz="2000" dirty="0">
                <a:solidFill>
                  <a:srgbClr val="000000"/>
                </a:solidFill>
                <a:latin typeface="Arial" panose="020B0604020202020204" pitchFamily="34" charset="0"/>
                <a:cs typeface="Arial" panose="020B0604020202020204" pitchFamily="34" charset="0"/>
              </a:rPr>
              <a:t>, Allison Agwu</a:t>
            </a:r>
            <a:r>
              <a:rPr lang="en-US" altLang="en-US" sz="2000" baseline="30000" dirty="0">
                <a:solidFill>
                  <a:srgbClr val="000000"/>
                </a:solidFill>
                <a:latin typeface="Arial" panose="020B0604020202020204" pitchFamily="34" charset="0"/>
                <a:cs typeface="Arial" panose="020B0604020202020204" pitchFamily="34" charset="0"/>
              </a:rPr>
              <a:t>9</a:t>
            </a:r>
            <a:r>
              <a:rPr lang="en-US" altLang="en-US" sz="2000" dirty="0">
                <a:solidFill>
                  <a:srgbClr val="000000"/>
                </a:solidFill>
                <a:latin typeface="Arial" panose="020B0604020202020204" pitchFamily="34" charset="0"/>
                <a:cs typeface="Arial" panose="020B0604020202020204" pitchFamily="34" charset="0"/>
              </a:rPr>
              <a:t>, Angela Ellis</a:t>
            </a:r>
            <a:r>
              <a:rPr lang="en-US" altLang="en-US" sz="2000" baseline="30000" dirty="0">
                <a:solidFill>
                  <a:srgbClr val="000000"/>
                </a:solidFill>
                <a:latin typeface="Arial" panose="020B0604020202020204" pitchFamily="34" charset="0"/>
                <a:cs typeface="Arial" panose="020B0604020202020204" pitchFamily="34" charset="0"/>
              </a:rPr>
              <a:t>10</a:t>
            </a:r>
            <a:r>
              <a:rPr lang="en-US" altLang="en-US" sz="2000" dirty="0">
                <a:solidFill>
                  <a:srgbClr val="000000"/>
                </a:solidFill>
                <a:latin typeface="Arial" panose="020B0604020202020204" pitchFamily="34" charset="0"/>
                <a:cs typeface="Arial" panose="020B0604020202020204" pitchFamily="34" charset="0"/>
              </a:rPr>
              <a:t>, Kunjal Patel</a:t>
            </a:r>
            <a:r>
              <a:rPr lang="en-US" altLang="en-US" sz="2000" baseline="30000" dirty="0">
                <a:solidFill>
                  <a:srgbClr val="000000"/>
                </a:solidFill>
                <a:latin typeface="Arial" panose="020B0604020202020204" pitchFamily="34" charset="0"/>
                <a:cs typeface="Arial" panose="020B0604020202020204" pitchFamily="34" charset="0"/>
              </a:rPr>
              <a:t>2,6</a:t>
            </a:r>
            <a:r>
              <a:rPr lang="en-US" altLang="en-US" sz="2000" dirty="0">
                <a:solidFill>
                  <a:srgbClr val="000000"/>
                </a:solidFill>
                <a:latin typeface="Arial" panose="020B0604020202020204" pitchFamily="34" charset="0"/>
                <a:cs typeface="Arial" panose="020B0604020202020204" pitchFamily="34" charset="0"/>
              </a:rPr>
              <a:t>, George R. Seage III</a:t>
            </a:r>
            <a:r>
              <a:rPr lang="en-US" altLang="en-US" sz="2000" baseline="30000" dirty="0">
                <a:solidFill>
                  <a:srgbClr val="000000"/>
                </a:solidFill>
                <a:latin typeface="Arial" panose="020B0604020202020204" pitchFamily="34" charset="0"/>
                <a:cs typeface="Arial" panose="020B0604020202020204" pitchFamily="34" charset="0"/>
              </a:rPr>
              <a:t>6</a:t>
            </a:r>
            <a:r>
              <a:rPr lang="en-US" altLang="en-US" sz="2000" dirty="0">
                <a:solidFill>
                  <a:srgbClr val="000000"/>
                </a:solidFill>
                <a:latin typeface="Arial" panose="020B0604020202020204" pitchFamily="34" charset="0"/>
                <a:cs typeface="Arial" panose="020B0604020202020204" pitchFamily="34" charset="0"/>
              </a:rPr>
              <a:t>, Russell Van Dyke</a:t>
            </a:r>
            <a:r>
              <a:rPr lang="en-US" altLang="en-US" sz="2000" baseline="30000" dirty="0">
                <a:solidFill>
                  <a:srgbClr val="000000"/>
                </a:solidFill>
                <a:latin typeface="Arial" panose="020B0604020202020204" pitchFamily="34" charset="0"/>
                <a:cs typeface="Arial" panose="020B0604020202020204" pitchFamily="34" charset="0"/>
              </a:rPr>
              <a:t>11</a:t>
            </a:r>
            <a:r>
              <a:rPr lang="en-US" altLang="en-US" sz="2000" dirty="0">
                <a:solidFill>
                  <a:srgbClr val="000000"/>
                </a:solidFill>
                <a:latin typeface="Arial" panose="020B0604020202020204" pitchFamily="34" charset="0"/>
                <a:cs typeface="Arial" panose="020B0604020202020204" pitchFamily="34" charset="0"/>
              </a:rPr>
              <a:t>, Carmen J. Marsit</a:t>
            </a:r>
            <a:r>
              <a:rPr lang="en-US" altLang="en-US" sz="2000" baseline="30000" dirty="0">
                <a:solidFill>
                  <a:srgbClr val="000000"/>
                </a:solidFill>
                <a:latin typeface="Arial" panose="020B0604020202020204" pitchFamily="34" charset="0"/>
                <a:cs typeface="Arial" panose="020B0604020202020204" pitchFamily="34" charset="0"/>
              </a:rPr>
              <a:t>3</a:t>
            </a:r>
            <a:r>
              <a:rPr lang="en-US" altLang="en-US" sz="2000" dirty="0">
                <a:solidFill>
                  <a:srgbClr val="000000"/>
                </a:solidFill>
                <a:latin typeface="Arial" panose="020B0604020202020204" pitchFamily="34" charset="0"/>
                <a:cs typeface="Arial" panose="020B0604020202020204" pitchFamily="34" charset="0"/>
              </a:rPr>
              <a:t>, for the Pediatric HIV/AIDS Cohort Study (PHACS)</a:t>
            </a:r>
          </a:p>
          <a:p>
            <a:pPr algn="ctr" eaLnBrk="1" hangingPunct="1">
              <a:spcBef>
                <a:spcPct val="0"/>
              </a:spcBef>
              <a:buFontTx/>
              <a:buNone/>
            </a:pPr>
            <a:endParaRPr lang="en-US" altLang="en-US" sz="2000" b="1" dirty="0">
              <a:solidFill>
                <a:srgbClr val="000000"/>
              </a:solidFill>
              <a:latin typeface="Arial" panose="020B0604020202020204" pitchFamily="34" charset="0"/>
              <a:cs typeface="Arial" panose="020B0604020202020204" pitchFamily="34" charset="0"/>
            </a:endParaRPr>
          </a:p>
          <a:p>
            <a:pPr algn="ctr" eaLnBrk="1" hangingPunct="1">
              <a:spcBef>
                <a:spcPct val="0"/>
              </a:spcBef>
              <a:buFontTx/>
              <a:buNone/>
            </a:pPr>
            <a:r>
              <a:rPr lang="en-US" altLang="en-US" sz="2000" b="1" dirty="0">
                <a:solidFill>
                  <a:srgbClr val="000000"/>
                </a:solidFill>
                <a:latin typeface="Arial" panose="020B0604020202020204" pitchFamily="34" charset="0"/>
                <a:cs typeface="Arial" panose="020B0604020202020204" pitchFamily="34" charset="0"/>
              </a:rPr>
              <a:t>Affiliations: </a:t>
            </a:r>
            <a:r>
              <a:rPr lang="en-US" altLang="en-US" sz="2000" baseline="30000" dirty="0">
                <a:solidFill>
                  <a:srgbClr val="000000"/>
                </a:solidFill>
                <a:latin typeface="Arial" panose="020B0604020202020204" pitchFamily="34" charset="0"/>
                <a:cs typeface="Arial" panose="020B0604020202020204" pitchFamily="34" charset="0"/>
              </a:rPr>
              <a:t>1</a:t>
            </a:r>
            <a:r>
              <a:rPr lang="en-US" altLang="en-US" sz="2000" dirty="0">
                <a:solidFill>
                  <a:srgbClr val="000000"/>
                </a:solidFill>
                <a:latin typeface="Arial" panose="020B0604020202020204" pitchFamily="34" charset="0"/>
                <a:cs typeface="Arial" panose="020B0604020202020204" pitchFamily="34" charset="0"/>
              </a:rPr>
              <a:t>Department of Biostatistics and Epidemiology, Rutgers School of Public Health, Piscataway, NJ, USA; </a:t>
            </a:r>
            <a:r>
              <a:rPr lang="en-US" altLang="en-US" sz="2000" baseline="30000" dirty="0">
                <a:solidFill>
                  <a:srgbClr val="000000"/>
                </a:solidFill>
                <a:latin typeface="Arial" panose="020B0604020202020204" pitchFamily="34" charset="0"/>
                <a:cs typeface="Arial" panose="020B0604020202020204" pitchFamily="34" charset="0"/>
              </a:rPr>
              <a:t>2</a:t>
            </a:r>
            <a:r>
              <a:rPr lang="en-US" altLang="en-US" sz="2000" dirty="0">
                <a:solidFill>
                  <a:srgbClr val="000000"/>
                </a:solidFill>
                <a:latin typeface="Arial" panose="020B0604020202020204" pitchFamily="34" charset="0"/>
                <a:cs typeface="Arial" panose="020B0604020202020204" pitchFamily="34" charset="0"/>
              </a:rPr>
              <a:t>Center for Biostatistics in AIDS Research, Harvard T.H. Chan School of Public Health, Boston, MA, USA; </a:t>
            </a:r>
          </a:p>
          <a:p>
            <a:pPr algn="ctr" eaLnBrk="1" hangingPunct="1">
              <a:spcBef>
                <a:spcPct val="0"/>
              </a:spcBef>
              <a:buFontTx/>
              <a:buNone/>
            </a:pPr>
            <a:r>
              <a:rPr lang="en-US" altLang="en-US" sz="2000" baseline="30000" dirty="0">
                <a:solidFill>
                  <a:srgbClr val="000000"/>
                </a:solidFill>
                <a:latin typeface="Arial" panose="020B0604020202020204" pitchFamily="34" charset="0"/>
                <a:cs typeface="Arial" panose="020B0604020202020204" pitchFamily="34" charset="0"/>
              </a:rPr>
              <a:t>3</a:t>
            </a:r>
            <a:r>
              <a:rPr lang="en-US" altLang="en-US" sz="2000" dirty="0">
                <a:solidFill>
                  <a:srgbClr val="000000"/>
                </a:solidFill>
                <a:latin typeface="Arial" panose="020B0604020202020204" pitchFamily="34" charset="0"/>
                <a:cs typeface="Arial" panose="020B0604020202020204" pitchFamily="34" charset="0"/>
              </a:rPr>
              <a:t>Department of Environmental Health, Emory University Rollins School of Public Health, Atlanta, GA, USA; </a:t>
            </a:r>
            <a:r>
              <a:rPr lang="en-US" altLang="en-US" sz="2000" baseline="30000" dirty="0">
                <a:solidFill>
                  <a:srgbClr val="000000"/>
                </a:solidFill>
                <a:latin typeface="Arial" panose="020B0604020202020204" pitchFamily="34" charset="0"/>
                <a:cs typeface="Arial" panose="020B0604020202020204" pitchFamily="34" charset="0"/>
              </a:rPr>
              <a:t>4</a:t>
            </a:r>
            <a:r>
              <a:rPr lang="en-US" altLang="en-US" sz="2000" dirty="0">
                <a:solidFill>
                  <a:srgbClr val="000000"/>
                </a:solidFill>
                <a:latin typeface="Arial" panose="020B0604020202020204" pitchFamily="34" charset="0"/>
                <a:cs typeface="Arial" panose="020B0604020202020204" pitchFamily="34" charset="0"/>
              </a:rPr>
              <a:t>Maternal and Pediatric Infectious Disease Branch, Eunice Kennedy Shriver National Institute of Child Health and Human Development, </a:t>
            </a:r>
          </a:p>
          <a:p>
            <a:pPr algn="ctr" eaLnBrk="1" hangingPunct="1">
              <a:spcBef>
                <a:spcPct val="0"/>
              </a:spcBef>
              <a:buFontTx/>
              <a:buNone/>
            </a:pPr>
            <a:r>
              <a:rPr lang="en-US" altLang="en-US" sz="2000" dirty="0">
                <a:solidFill>
                  <a:srgbClr val="000000"/>
                </a:solidFill>
                <a:latin typeface="Arial" panose="020B0604020202020204" pitchFamily="34" charset="0"/>
                <a:cs typeface="Arial" panose="020B0604020202020204" pitchFamily="34" charset="0"/>
              </a:rPr>
              <a:t>National Institutes of Health, Bethesda, MD, USA;</a:t>
            </a:r>
            <a:r>
              <a:rPr lang="en-US" altLang="en-US" sz="2000" baseline="30000" dirty="0">
                <a:solidFill>
                  <a:srgbClr val="000000"/>
                </a:solidFill>
                <a:latin typeface="Arial" panose="020B0604020202020204" pitchFamily="34" charset="0"/>
                <a:cs typeface="Arial" panose="020B0604020202020204" pitchFamily="34" charset="0"/>
              </a:rPr>
              <a:t>5</a:t>
            </a:r>
            <a:r>
              <a:rPr lang="en-US" altLang="en-US" sz="2000" dirty="0">
                <a:solidFill>
                  <a:srgbClr val="000000"/>
                </a:solidFill>
                <a:latin typeface="Arial" panose="020B0604020202020204" pitchFamily="34" charset="0"/>
                <a:cs typeface="Arial" panose="020B0604020202020204" pitchFamily="34" charset="0"/>
              </a:rPr>
              <a:t>Department of Pediatrics, University of California, San Diego, La Jolla, CA, USA;</a:t>
            </a:r>
            <a:r>
              <a:rPr lang="en-US" altLang="en-US" sz="2000" baseline="30000" dirty="0">
                <a:solidFill>
                  <a:srgbClr val="000000"/>
                </a:solidFill>
                <a:latin typeface="Arial" panose="020B0604020202020204" pitchFamily="34" charset="0"/>
                <a:cs typeface="Arial" panose="020B0604020202020204" pitchFamily="34" charset="0"/>
              </a:rPr>
              <a:t>6</a:t>
            </a:r>
            <a:r>
              <a:rPr lang="en-US" altLang="en-US" sz="2000" dirty="0">
                <a:solidFill>
                  <a:srgbClr val="000000"/>
                </a:solidFill>
                <a:latin typeface="Arial" panose="020B0604020202020204" pitchFamily="34" charset="0"/>
                <a:cs typeface="Arial" panose="020B0604020202020204" pitchFamily="34" charset="0"/>
              </a:rPr>
              <a:t>Department of Epidemiology, Harvard T. H. Chan School of Public Health, Boston, MA, USA;</a:t>
            </a:r>
          </a:p>
          <a:p>
            <a:pPr algn="ctr" eaLnBrk="1" hangingPunct="1">
              <a:spcBef>
                <a:spcPct val="0"/>
              </a:spcBef>
              <a:buFontTx/>
              <a:buNone/>
            </a:pPr>
            <a:r>
              <a:rPr lang="en-US" altLang="en-US" sz="2000" baseline="30000" dirty="0">
                <a:solidFill>
                  <a:srgbClr val="000000"/>
                </a:solidFill>
                <a:latin typeface="Arial" panose="020B0604020202020204" pitchFamily="34" charset="0"/>
                <a:cs typeface="Arial" panose="020B0604020202020204" pitchFamily="34" charset="0"/>
              </a:rPr>
              <a:t>7</a:t>
            </a:r>
            <a:r>
              <a:rPr lang="en-US" altLang="en-US" sz="2000" dirty="0">
                <a:solidFill>
                  <a:srgbClr val="000000"/>
                </a:solidFill>
                <a:latin typeface="Arial" panose="020B0604020202020204" pitchFamily="34" charset="0"/>
                <a:cs typeface="Arial" panose="020B0604020202020204" pitchFamily="34" charset="0"/>
              </a:rPr>
              <a:t>Department of Pediatrics, University of Illinois at Chicago, Chicago, IL, USA;</a:t>
            </a:r>
            <a:r>
              <a:rPr lang="en-US" altLang="en-US" sz="2000" baseline="30000" dirty="0">
                <a:solidFill>
                  <a:srgbClr val="000000"/>
                </a:solidFill>
                <a:latin typeface="Arial" panose="020B0604020202020204" pitchFamily="34" charset="0"/>
                <a:cs typeface="Arial" panose="020B0604020202020204" pitchFamily="34" charset="0"/>
              </a:rPr>
              <a:t>8</a:t>
            </a:r>
            <a:r>
              <a:rPr lang="en-US" altLang="en-US" sz="2000" dirty="0">
                <a:solidFill>
                  <a:srgbClr val="000000"/>
                </a:solidFill>
                <a:latin typeface="Arial" panose="020B0604020202020204" pitchFamily="34" charset="0"/>
                <a:cs typeface="Arial" panose="020B0604020202020204" pitchFamily="34" charset="0"/>
              </a:rPr>
              <a:t>Department of Child and Adolescent Psychiatry, Tulane University School of Medicine, New Orleans, LA, USA;</a:t>
            </a:r>
          </a:p>
          <a:p>
            <a:pPr algn="ctr" eaLnBrk="1" hangingPunct="1">
              <a:spcBef>
                <a:spcPct val="0"/>
              </a:spcBef>
              <a:buFontTx/>
              <a:buNone/>
            </a:pPr>
            <a:r>
              <a:rPr lang="en-US" altLang="en-US" sz="2000" baseline="30000" dirty="0">
                <a:solidFill>
                  <a:srgbClr val="000000"/>
                </a:solidFill>
                <a:latin typeface="Arial" panose="020B0604020202020204" pitchFamily="34" charset="0"/>
                <a:cs typeface="Arial" panose="020B0604020202020204" pitchFamily="34" charset="0"/>
              </a:rPr>
              <a:t>9</a:t>
            </a:r>
            <a:r>
              <a:rPr lang="en-US" altLang="en-US" sz="2000" dirty="0">
                <a:solidFill>
                  <a:srgbClr val="000000"/>
                </a:solidFill>
                <a:latin typeface="Arial" panose="020B0604020202020204" pitchFamily="34" charset="0"/>
                <a:cs typeface="Arial" panose="020B0604020202020204" pitchFamily="34" charset="0"/>
              </a:rPr>
              <a:t>Departments of Pediatric and Adult Infectious Diseases, Johns Hopkins University School of Medicine, Baltimore, MD, USA;</a:t>
            </a:r>
            <a:r>
              <a:rPr lang="en-US" altLang="en-US" sz="2000" baseline="30000" dirty="0">
                <a:solidFill>
                  <a:srgbClr val="000000"/>
                </a:solidFill>
                <a:latin typeface="Arial" panose="020B0604020202020204" pitchFamily="34" charset="0"/>
                <a:cs typeface="Arial" panose="020B0604020202020204" pitchFamily="34" charset="0"/>
              </a:rPr>
              <a:t>10</a:t>
            </a:r>
            <a:r>
              <a:rPr lang="en-US" altLang="en-US" sz="2000" dirty="0">
                <a:solidFill>
                  <a:srgbClr val="000000"/>
                </a:solidFill>
                <a:latin typeface="Arial" panose="020B0604020202020204" pitchFamily="34" charset="0"/>
                <a:cs typeface="Arial" panose="020B0604020202020204" pitchFamily="34" charset="0"/>
              </a:rPr>
              <a:t>Frontier Science &amp; Technology, Amherst, NY, USA;</a:t>
            </a:r>
            <a:r>
              <a:rPr lang="en-US" altLang="en-US" sz="2000" baseline="30000" dirty="0">
                <a:solidFill>
                  <a:srgbClr val="000000"/>
                </a:solidFill>
                <a:latin typeface="Arial" panose="020B0604020202020204" pitchFamily="34" charset="0"/>
                <a:cs typeface="Arial" panose="020B0604020202020204" pitchFamily="34" charset="0"/>
              </a:rPr>
              <a:t>11</a:t>
            </a:r>
            <a:r>
              <a:rPr lang="en-US" altLang="en-US" sz="2000" dirty="0">
                <a:solidFill>
                  <a:srgbClr val="000000"/>
                </a:solidFill>
                <a:latin typeface="Arial" panose="020B0604020202020204" pitchFamily="34" charset="0"/>
                <a:cs typeface="Arial" panose="020B0604020202020204" pitchFamily="34" charset="0"/>
              </a:rPr>
              <a:t>Department of Pediatrics, Tulane School of Medicine, New Orleans, LA, USA</a:t>
            </a:r>
          </a:p>
        </p:txBody>
      </p:sp>
      <p:pic>
        <p:nvPicPr>
          <p:cNvPr id="4128" name="Picture 56" descr="NIH_Master_Logo_With_Tag_Black-JPG.JPG">
            <a:extLst>
              <a:ext uri="{FF2B5EF4-FFF2-40B4-BE49-F238E27FC236}">
                <a16:creationId xmlns:a16="http://schemas.microsoft.com/office/drawing/2014/main" id="{90C0DD2B-4221-4567-A3C1-02F6014DC3B7}"/>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36108481" y="28458319"/>
            <a:ext cx="5092700" cy="788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5" name="Rectangle 44">
            <a:extLst>
              <a:ext uri="{FF2B5EF4-FFF2-40B4-BE49-F238E27FC236}">
                <a16:creationId xmlns:a16="http://schemas.microsoft.com/office/drawing/2014/main" id="{BAACBD17-8E41-462B-AC3A-A11F10C6ED79}"/>
              </a:ext>
            </a:extLst>
          </p:cNvPr>
          <p:cNvSpPr/>
          <p:nvPr/>
        </p:nvSpPr>
        <p:spPr>
          <a:xfrm>
            <a:off x="-1" y="30704929"/>
            <a:ext cx="42803763" cy="1411288"/>
          </a:xfrm>
          <a:prstGeom prst="rect">
            <a:avLst/>
          </a:prstGeom>
          <a:solidFill>
            <a:srgbClr val="7E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sz="1064"/>
          </a:p>
        </p:txBody>
      </p:sp>
      <p:sp>
        <p:nvSpPr>
          <p:cNvPr id="46" name="TextBox 45">
            <a:extLst>
              <a:ext uri="{FF2B5EF4-FFF2-40B4-BE49-F238E27FC236}">
                <a16:creationId xmlns:a16="http://schemas.microsoft.com/office/drawing/2014/main" id="{527398F0-B048-4D31-ABBD-0CF24CB9A706}"/>
              </a:ext>
            </a:extLst>
          </p:cNvPr>
          <p:cNvSpPr txBox="1"/>
          <p:nvPr/>
        </p:nvSpPr>
        <p:spPr>
          <a:xfrm>
            <a:off x="276225" y="30978475"/>
            <a:ext cx="8348663" cy="820738"/>
          </a:xfrm>
          <a:prstGeom prst="rect">
            <a:avLst/>
          </a:prstGeom>
          <a:noFill/>
        </p:spPr>
        <p:txBody>
          <a:bodyPr>
            <a:spAutoFit/>
          </a:bodyPr>
          <a:lstStyle/>
          <a:p>
            <a:pPr eaLnBrk="1" hangingPunct="1">
              <a:defRPr/>
            </a:pPr>
            <a:r>
              <a:rPr lang="en-GB" sz="2365" b="1" dirty="0">
                <a:solidFill>
                  <a:schemeClr val="bg1"/>
                </a:solidFill>
                <a:latin typeface="Century Gothic" panose="020B0502020202020204" pitchFamily="34" charset="0"/>
                <a:cs typeface="Arial" panose="020B0604020202020204" pitchFamily="34" charset="0"/>
              </a:rPr>
              <a:t>PRESENTED AT THE 23</a:t>
            </a:r>
            <a:r>
              <a:rPr lang="en-GB" sz="2365" b="1" baseline="30000" dirty="0">
                <a:solidFill>
                  <a:schemeClr val="bg1"/>
                </a:solidFill>
                <a:latin typeface="Century Gothic" panose="020B0502020202020204" pitchFamily="34" charset="0"/>
                <a:cs typeface="Arial" panose="020B0604020202020204" pitchFamily="34" charset="0"/>
              </a:rPr>
              <a:t>RD</a:t>
            </a:r>
            <a:r>
              <a:rPr lang="en-GB" sz="2365" b="1" dirty="0">
                <a:solidFill>
                  <a:schemeClr val="bg1"/>
                </a:solidFill>
                <a:latin typeface="Century Gothic" panose="020B0502020202020204" pitchFamily="34" charset="0"/>
                <a:cs typeface="Arial" panose="020B0604020202020204" pitchFamily="34" charset="0"/>
              </a:rPr>
              <a:t> INTERNATIONAL AIDS CONFERENCE (AIDS 2020) </a:t>
            </a:r>
            <a:r>
              <a:rPr lang="es-ES" sz="2365" b="1" dirty="0">
                <a:solidFill>
                  <a:schemeClr val="bg1"/>
                </a:solidFill>
                <a:latin typeface="Century Gothic" panose="020B0502020202020204" pitchFamily="34" charset="0"/>
                <a:cs typeface="Arial" panose="020B0604020202020204" pitchFamily="34" charset="0"/>
              </a:rPr>
              <a:t>| 6-10 JULY 2020</a:t>
            </a:r>
            <a:endParaRPr lang="en-GB" sz="2365" b="1" dirty="0">
              <a:solidFill>
                <a:schemeClr val="bg1"/>
              </a:solidFill>
              <a:latin typeface="Century Gothic" panose="020B0502020202020204" pitchFamily="34" charset="0"/>
              <a:cs typeface="Arial" panose="020B0604020202020204" pitchFamily="34" charset="0"/>
            </a:endParaRPr>
          </a:p>
        </p:txBody>
      </p:sp>
      <p:pic>
        <p:nvPicPr>
          <p:cNvPr id="4132" name="Picture 46">
            <a:extLst>
              <a:ext uri="{FF2B5EF4-FFF2-40B4-BE49-F238E27FC236}">
                <a16:creationId xmlns:a16="http://schemas.microsoft.com/office/drawing/2014/main" id="{B4D8326D-A95B-4DA8-8932-F9FAD07F13D4}"/>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6993513" y="30911800"/>
            <a:ext cx="5429250" cy="91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7" name="Text Box 15">
            <a:extLst>
              <a:ext uri="{FF2B5EF4-FFF2-40B4-BE49-F238E27FC236}">
                <a16:creationId xmlns:a16="http://schemas.microsoft.com/office/drawing/2014/main" id="{85C25330-B40A-429F-9DB8-DB5670CEA995}"/>
              </a:ext>
            </a:extLst>
          </p:cNvPr>
          <p:cNvSpPr txBox="1">
            <a:spLocks noChangeArrowheads="1"/>
          </p:cNvSpPr>
          <p:nvPr/>
        </p:nvSpPr>
        <p:spPr bwMode="auto">
          <a:xfrm>
            <a:off x="675481" y="12387998"/>
            <a:ext cx="7315200" cy="461665"/>
          </a:xfrm>
          <a:prstGeom prst="rect">
            <a:avLst/>
          </a:prstGeom>
          <a:solidFill>
            <a:srgbClr val="7E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ctr" eaLnBrk="1" hangingPunct="1">
              <a:defRPr/>
            </a:pPr>
            <a:r>
              <a:rPr lang="en-US" altLang="en-US" b="1" dirty="0">
                <a:solidFill>
                  <a:schemeClr val="bg1"/>
                </a:solidFill>
                <a:latin typeface="Arial" panose="020B0604020202020204" pitchFamily="34" charset="0"/>
                <a:cs typeface="Arial" panose="020B0604020202020204" pitchFamily="34" charset="0"/>
              </a:rPr>
              <a:t>OBJECTIVE</a:t>
            </a:r>
          </a:p>
        </p:txBody>
      </p:sp>
      <p:sp>
        <p:nvSpPr>
          <p:cNvPr id="52" name="Text Box 20">
            <a:extLst>
              <a:ext uri="{FF2B5EF4-FFF2-40B4-BE49-F238E27FC236}">
                <a16:creationId xmlns:a16="http://schemas.microsoft.com/office/drawing/2014/main" id="{F8DD7F56-D716-4671-A6AB-3E836E32B623}"/>
              </a:ext>
            </a:extLst>
          </p:cNvPr>
          <p:cNvSpPr txBox="1">
            <a:spLocks noChangeArrowheads="1"/>
          </p:cNvSpPr>
          <p:nvPr/>
        </p:nvSpPr>
        <p:spPr bwMode="auto">
          <a:xfrm>
            <a:off x="8371681" y="5869752"/>
            <a:ext cx="7315200" cy="400110"/>
          </a:xfrm>
          <a:prstGeom prst="rect">
            <a:avLst/>
          </a:prstGeom>
          <a:solidFill>
            <a:schemeClr val="bg2">
              <a:lumMod val="50000"/>
            </a:schemeClr>
          </a:solidFill>
          <a:ln w="9525">
            <a:noFill/>
            <a:miter lim="800000"/>
            <a:headEnd/>
            <a:tailEnd/>
          </a:ln>
        </p:spPr>
        <p:txBody>
          <a:bodyPr>
            <a:spAutoFit/>
          </a:bodyPr>
          <a:lstStyle/>
          <a:p>
            <a:pPr eaLnBrk="1" hangingPunct="1">
              <a:defRPr/>
            </a:pPr>
            <a:r>
              <a:rPr lang="en-US" altLang="en-US" sz="2000" b="1" dirty="0">
                <a:solidFill>
                  <a:schemeClr val="bg1"/>
                </a:solidFill>
                <a:latin typeface="Arial" pitchFamily="34" charset="0"/>
                <a:cs typeface="Times New Roman" pitchFamily="18" charset="0"/>
              </a:rPr>
              <a:t>Statistical Analysis</a:t>
            </a:r>
            <a:endParaRPr lang="en-US" altLang="en-US" sz="2000" b="1" dirty="0">
              <a:solidFill>
                <a:schemeClr val="bg1"/>
              </a:solidFill>
              <a:cs typeface="Times New Roman" pitchFamily="18" charset="0"/>
            </a:endParaRPr>
          </a:p>
        </p:txBody>
      </p:sp>
      <p:sp>
        <p:nvSpPr>
          <p:cNvPr id="4135" name="Text Box 6305">
            <a:extLst>
              <a:ext uri="{FF2B5EF4-FFF2-40B4-BE49-F238E27FC236}">
                <a16:creationId xmlns:a16="http://schemas.microsoft.com/office/drawing/2014/main" id="{F4B4E6DF-9358-4A5A-9D89-12B138EFEA49}"/>
              </a:ext>
            </a:extLst>
          </p:cNvPr>
          <p:cNvSpPr txBox="1">
            <a:spLocks noChangeArrowheads="1"/>
          </p:cNvSpPr>
          <p:nvPr/>
        </p:nvSpPr>
        <p:spPr bwMode="auto">
          <a:xfrm>
            <a:off x="8371681" y="6377524"/>
            <a:ext cx="7315200" cy="124033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Char char="•"/>
              <a:defRPr sz="101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8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76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63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63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63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63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63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6300">
                <a:solidFill>
                  <a:schemeClr val="tx1"/>
                </a:solidFill>
                <a:latin typeface="Times New Roman" panose="02020603050405020304" pitchFamily="18" charset="0"/>
                <a:ea typeface="ＭＳ Ｐゴシック" panose="020B0600070205080204" pitchFamily="34" charset="-128"/>
              </a:defRPr>
            </a:lvl9pPr>
          </a:lstStyle>
          <a:p>
            <a:pPr algn="just">
              <a:spcBef>
                <a:spcPct val="0"/>
              </a:spcBef>
              <a:buFont typeface="Wingdings" panose="05000000000000000000" pitchFamily="2" charset="2"/>
              <a:buChar char="v"/>
            </a:pPr>
            <a:r>
              <a:rPr lang="en-US" altLang="en-US" sz="2000" dirty="0">
                <a:latin typeface="Arial" panose="020B0604020202020204" pitchFamily="34" charset="0"/>
                <a:cs typeface="Arial" panose="020B0604020202020204" pitchFamily="34" charset="0"/>
              </a:rPr>
              <a:t>Descriptive statistics were used to summarize demographic and clinical characteristics of the subset of YPHIV and YPHEU selected for this analysis at the two time points. Given the modest sample size with repeated measures, we evaluated the 32 YPHIV and 7 YPHEU separately, rather than attempting to statistically compare these two groups. </a:t>
            </a:r>
          </a:p>
          <a:p>
            <a:pPr marL="0" indent="0" algn="just">
              <a:spcBef>
                <a:spcPct val="0"/>
              </a:spcBef>
              <a:buNone/>
            </a:pPr>
            <a:endParaRPr lang="en-US" altLang="en-US" sz="2000" dirty="0">
              <a:latin typeface="Arial" panose="020B0604020202020204" pitchFamily="34" charset="0"/>
              <a:cs typeface="Arial" panose="020B0604020202020204" pitchFamily="34" charset="0"/>
            </a:endParaRPr>
          </a:p>
          <a:p>
            <a:pPr algn="just">
              <a:spcBef>
                <a:spcPct val="0"/>
              </a:spcBef>
              <a:buFont typeface="Wingdings" panose="05000000000000000000" pitchFamily="2" charset="2"/>
              <a:buChar char="v"/>
            </a:pPr>
            <a:r>
              <a:rPr lang="en-US" altLang="en-US" sz="2000" dirty="0">
                <a:latin typeface="Arial" panose="020B0604020202020204" pitchFamily="34" charset="0"/>
                <a:cs typeface="Arial" panose="020B0604020202020204" pitchFamily="34" charset="0"/>
              </a:rPr>
              <a:t>At each of the two timepoints, an epigenetic age acceleration residual was calculated as the difference between epigenetic age and chronological age. </a:t>
            </a:r>
          </a:p>
          <a:p>
            <a:pPr algn="just">
              <a:spcBef>
                <a:spcPct val="0"/>
              </a:spcBef>
              <a:buFont typeface="Wingdings" panose="05000000000000000000" pitchFamily="2" charset="2"/>
              <a:buChar char="v"/>
            </a:pPr>
            <a:endParaRPr lang="en-US" altLang="en-US" sz="2000" dirty="0">
              <a:latin typeface="Arial" panose="020B0604020202020204" pitchFamily="34" charset="0"/>
              <a:cs typeface="Arial" panose="020B0604020202020204" pitchFamily="34" charset="0"/>
            </a:endParaRPr>
          </a:p>
          <a:p>
            <a:pPr algn="just">
              <a:spcBef>
                <a:spcPct val="0"/>
              </a:spcBef>
              <a:buFont typeface="Wingdings" panose="05000000000000000000" pitchFamily="2" charset="2"/>
              <a:buChar char="v"/>
            </a:pPr>
            <a:r>
              <a:rPr lang="en-US" altLang="en-US" sz="2000" dirty="0">
                <a:latin typeface="Arial" panose="020B0604020202020204" pitchFamily="34" charset="0"/>
                <a:cs typeface="Arial" panose="020B0604020202020204" pitchFamily="34" charset="0"/>
              </a:rPr>
              <a:t>Box and whisker plots were used to graphically depict the epigenetic age acceleration residual at timepoint 1 and timepoint 2 separately for YPHIV and YPHEU. </a:t>
            </a:r>
          </a:p>
          <a:p>
            <a:pPr marL="0" indent="0" algn="just">
              <a:spcBef>
                <a:spcPct val="0"/>
              </a:spcBef>
              <a:buNone/>
            </a:pPr>
            <a:endParaRPr lang="en-US" altLang="en-US" sz="2000" dirty="0">
              <a:latin typeface="Arial" panose="020B0604020202020204" pitchFamily="34" charset="0"/>
              <a:cs typeface="Arial" panose="020B0604020202020204" pitchFamily="34" charset="0"/>
            </a:endParaRPr>
          </a:p>
          <a:p>
            <a:pPr algn="just">
              <a:spcBef>
                <a:spcPct val="0"/>
              </a:spcBef>
              <a:buFont typeface="Wingdings" panose="05000000000000000000" pitchFamily="2" charset="2"/>
              <a:buChar char="v"/>
            </a:pPr>
            <a:r>
              <a:rPr lang="en-US" altLang="en-US" sz="2000" dirty="0">
                <a:latin typeface="Arial" panose="020B0604020202020204" pitchFamily="34" charset="0"/>
                <a:cs typeface="Arial" panose="020B0604020202020204" pitchFamily="34" charset="0"/>
              </a:rPr>
              <a:t>Scatter plots were used to graphically depict epigenetic age by chronological age for YPHIV and YPHEU. </a:t>
            </a:r>
          </a:p>
          <a:p>
            <a:pPr marL="0" indent="0" algn="just">
              <a:spcBef>
                <a:spcPct val="0"/>
              </a:spcBef>
              <a:buNone/>
            </a:pPr>
            <a:endParaRPr lang="en-US" altLang="en-US" sz="2000" dirty="0">
              <a:latin typeface="Arial" panose="020B0604020202020204" pitchFamily="34" charset="0"/>
              <a:cs typeface="Arial" panose="020B0604020202020204" pitchFamily="34" charset="0"/>
            </a:endParaRPr>
          </a:p>
          <a:p>
            <a:pPr algn="just">
              <a:spcBef>
                <a:spcPct val="0"/>
              </a:spcBef>
              <a:buFont typeface="Wingdings" panose="05000000000000000000" pitchFamily="2" charset="2"/>
              <a:buChar char="v"/>
            </a:pPr>
            <a:r>
              <a:rPr lang="en-US" altLang="en-US" sz="2000" dirty="0">
                <a:latin typeface="Arial" panose="020B0604020202020204" pitchFamily="34" charset="0"/>
                <a:cs typeface="Arial" panose="020B0604020202020204" pitchFamily="34" charset="0"/>
              </a:rPr>
              <a:t>To examine longitudinal changes in epigenetic age compared to chronological age, linear mixed effects models were fit to estimate the average change in epigenetic age for a one year change in chronological age separately for YPHIV and YPHEU. </a:t>
            </a:r>
          </a:p>
          <a:p>
            <a:pPr marL="0" indent="0" algn="just">
              <a:spcBef>
                <a:spcPct val="0"/>
              </a:spcBef>
              <a:buNone/>
            </a:pPr>
            <a:endParaRPr lang="en-US" altLang="en-US" sz="2000" dirty="0">
              <a:latin typeface="Arial" panose="020B0604020202020204" pitchFamily="34" charset="0"/>
              <a:cs typeface="Arial" panose="020B0604020202020204" pitchFamily="34" charset="0"/>
            </a:endParaRPr>
          </a:p>
          <a:p>
            <a:pPr algn="just">
              <a:spcBef>
                <a:spcPct val="0"/>
              </a:spcBef>
              <a:buFont typeface="Wingdings" panose="05000000000000000000" pitchFamily="2" charset="2"/>
              <a:buChar char="v"/>
            </a:pPr>
            <a:r>
              <a:rPr lang="en-US" altLang="en-US" sz="2000" dirty="0">
                <a:latin typeface="Arial" panose="020B0604020202020204" pitchFamily="34" charset="0"/>
                <a:cs typeface="Arial" panose="020B0604020202020204" pitchFamily="34" charset="0"/>
              </a:rPr>
              <a:t>Given the small sample size, a limited number of additional covariates (HIV status, sex, geographic region, race, and cell type proportions) were investigated as additional predictors of epigenetic age in separate linear mixed effects models including chronological age. </a:t>
            </a:r>
          </a:p>
          <a:p>
            <a:pPr marL="0" indent="0" algn="just">
              <a:spcBef>
                <a:spcPct val="0"/>
              </a:spcBef>
              <a:buNone/>
            </a:pPr>
            <a:endParaRPr lang="en-US" altLang="en-US" sz="2000" dirty="0">
              <a:latin typeface="Arial" panose="020B0604020202020204" pitchFamily="34" charset="0"/>
              <a:cs typeface="Arial" panose="020B0604020202020204" pitchFamily="34" charset="0"/>
            </a:endParaRPr>
          </a:p>
          <a:p>
            <a:pPr algn="just">
              <a:spcBef>
                <a:spcPct val="0"/>
              </a:spcBef>
              <a:buFont typeface="Wingdings" panose="05000000000000000000" pitchFamily="2" charset="2"/>
              <a:buChar char="v"/>
            </a:pPr>
            <a:r>
              <a:rPr lang="en-US" altLang="en-US" sz="2000" dirty="0">
                <a:latin typeface="Arial" panose="020B0604020202020204" pitchFamily="34" charset="0"/>
                <a:cs typeface="Arial" panose="020B0604020202020204" pitchFamily="34" charset="0"/>
              </a:rPr>
              <a:t>Among YPHIV only, ART regimen, time-averaged AUC CD4 T-cell count and HIV RNA VL were evaluated as additional predictors of epigenetic age in separate linear mixed effects models and together in a single model including chronological age. </a:t>
            </a:r>
          </a:p>
          <a:p>
            <a:pPr marL="0" indent="0" algn="just">
              <a:spcBef>
                <a:spcPct val="0"/>
              </a:spcBef>
              <a:buNone/>
            </a:pPr>
            <a:endParaRPr lang="en-US" altLang="en-US" sz="2000" dirty="0">
              <a:latin typeface="Arial" panose="020B0604020202020204" pitchFamily="34" charset="0"/>
              <a:cs typeface="Arial" panose="020B0604020202020204" pitchFamily="34" charset="0"/>
            </a:endParaRPr>
          </a:p>
          <a:p>
            <a:pPr algn="just">
              <a:spcBef>
                <a:spcPct val="0"/>
              </a:spcBef>
              <a:buFont typeface="Wingdings" panose="05000000000000000000" pitchFamily="2" charset="2"/>
              <a:buChar char="v"/>
            </a:pPr>
            <a:r>
              <a:rPr lang="en-US" altLang="en-US" sz="2000" dirty="0">
                <a:latin typeface="Arial" panose="020B0604020202020204" pitchFamily="34" charset="0"/>
                <a:cs typeface="Arial" panose="020B0604020202020204" pitchFamily="34" charset="0"/>
              </a:rPr>
              <a:t>Statistical analyses were all performed using R statistical software, version 3.4.4 (Vienna, Austria) and SAS, version 9.4 (Cary, North Carolina, USA). Statistical significance was defined using two-sided P-value less than 0.05.</a:t>
            </a:r>
          </a:p>
        </p:txBody>
      </p:sp>
      <p:sp>
        <p:nvSpPr>
          <p:cNvPr id="4136" name="Text Box 6305">
            <a:extLst>
              <a:ext uri="{FF2B5EF4-FFF2-40B4-BE49-F238E27FC236}">
                <a16:creationId xmlns:a16="http://schemas.microsoft.com/office/drawing/2014/main" id="{74D0F4B1-1B68-4B49-AF82-291CD600BB28}"/>
              </a:ext>
            </a:extLst>
          </p:cNvPr>
          <p:cNvSpPr txBox="1">
            <a:spLocks noChangeArrowheads="1"/>
          </p:cNvSpPr>
          <p:nvPr/>
        </p:nvSpPr>
        <p:spPr bwMode="auto">
          <a:xfrm>
            <a:off x="708660" y="22411095"/>
            <a:ext cx="7315200" cy="82997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Char char="•"/>
              <a:defRPr sz="101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8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76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63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63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63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63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63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6300">
                <a:solidFill>
                  <a:schemeClr val="tx1"/>
                </a:solidFill>
                <a:latin typeface="Times New Roman" panose="02020603050405020304" pitchFamily="18" charset="0"/>
                <a:ea typeface="ＭＳ Ｐゴシック" panose="020B0600070205080204" pitchFamily="34" charset="-128"/>
              </a:defRPr>
            </a:lvl9pPr>
          </a:lstStyle>
          <a:p>
            <a:pPr algn="just">
              <a:spcBef>
                <a:spcPct val="0"/>
              </a:spcBef>
              <a:buFont typeface="Wingdings" panose="05000000000000000000" pitchFamily="2" charset="2"/>
              <a:buChar char="v"/>
            </a:pPr>
            <a:r>
              <a:rPr lang="en-US" altLang="en-US" sz="2000" dirty="0">
                <a:latin typeface="Arial" panose="020B0604020202020204" pitchFamily="34" charset="0"/>
                <a:cs typeface="Arial" panose="020B0604020202020204" pitchFamily="34" charset="0"/>
              </a:rPr>
              <a:t>Demographic, clinical, and laboratory data were collected through self-report and medical chart abstraction, including information on history of ART, HIV RNA VL, and CD4</a:t>
            </a:r>
            <a:r>
              <a:rPr lang="en-US" altLang="en-US" sz="2000" baseline="30000" dirty="0">
                <a:latin typeface="Arial" panose="020B0604020202020204" pitchFamily="34" charset="0"/>
                <a:cs typeface="Arial" panose="020B0604020202020204" pitchFamily="34" charset="0"/>
              </a:rPr>
              <a:t>+</a:t>
            </a:r>
            <a:r>
              <a:rPr lang="en-US" altLang="en-US" sz="2000" dirty="0">
                <a:latin typeface="Arial" panose="020B0604020202020204" pitchFamily="34" charset="0"/>
                <a:cs typeface="Arial" panose="020B0604020202020204" pitchFamily="34" charset="0"/>
              </a:rPr>
              <a:t> T-cell lymphocyte measurements.</a:t>
            </a:r>
            <a:r>
              <a:rPr lang="en-US" altLang="en-US" sz="2000" baseline="30000" dirty="0">
                <a:latin typeface="Arial" panose="020B0604020202020204" pitchFamily="34" charset="0"/>
                <a:cs typeface="Arial" panose="020B0604020202020204" pitchFamily="34" charset="0"/>
              </a:rPr>
              <a:t> </a:t>
            </a:r>
          </a:p>
          <a:p>
            <a:pPr marL="0" indent="0" algn="just">
              <a:spcBef>
                <a:spcPct val="0"/>
              </a:spcBef>
              <a:buNone/>
            </a:pPr>
            <a:endParaRPr lang="en-US" altLang="en-US" sz="2000" baseline="30000" dirty="0">
              <a:latin typeface="Arial" panose="020B0604020202020204" pitchFamily="34" charset="0"/>
              <a:cs typeface="Arial" panose="020B0604020202020204" pitchFamily="34" charset="0"/>
            </a:endParaRPr>
          </a:p>
          <a:p>
            <a:pPr algn="just">
              <a:spcBef>
                <a:spcPct val="0"/>
              </a:spcBef>
              <a:buFont typeface="Wingdings" panose="05000000000000000000" pitchFamily="2" charset="2"/>
              <a:buChar char="v"/>
            </a:pPr>
            <a:r>
              <a:rPr lang="en-US" altLang="en-US" sz="2000" dirty="0">
                <a:latin typeface="Arial" panose="020B0604020202020204" pitchFamily="34" charset="0"/>
                <a:cs typeface="Arial" panose="020B0604020202020204" pitchFamily="34" charset="0"/>
              </a:rPr>
              <a:t>Time-averaged area under the curve (AUC) CD4 T-cell count and HIV RNA VL were calculated using the trapezoidal rule from the first VL measurement to each of the sample time points.</a:t>
            </a:r>
            <a:r>
              <a:rPr lang="en-US" altLang="en-US" sz="2000" baseline="30000" dirty="0">
                <a:latin typeface="Arial" panose="020B0604020202020204" pitchFamily="34" charset="0"/>
                <a:cs typeface="Arial" panose="020B0604020202020204" pitchFamily="34" charset="0"/>
              </a:rPr>
              <a:t>7</a:t>
            </a:r>
          </a:p>
          <a:p>
            <a:pPr marL="0" indent="0" algn="just">
              <a:spcBef>
                <a:spcPct val="0"/>
              </a:spcBef>
              <a:buNone/>
            </a:pPr>
            <a:endParaRPr lang="en-US" altLang="en-US" sz="2000" dirty="0">
              <a:latin typeface="Arial" panose="020B0604020202020204" pitchFamily="34" charset="0"/>
              <a:cs typeface="Arial" panose="020B0604020202020204" pitchFamily="34" charset="0"/>
            </a:endParaRPr>
          </a:p>
          <a:p>
            <a:pPr algn="just">
              <a:spcBef>
                <a:spcPct val="0"/>
              </a:spcBef>
              <a:buFont typeface="Wingdings" panose="05000000000000000000" pitchFamily="2" charset="2"/>
              <a:buChar char="v"/>
            </a:pPr>
            <a:r>
              <a:rPr lang="en-US" altLang="en-US" sz="2000" dirty="0">
                <a:latin typeface="Arial" panose="020B0604020202020204" pitchFamily="34" charset="0"/>
                <a:cs typeface="Arial" panose="020B0604020202020204" pitchFamily="34" charset="0"/>
              </a:rPr>
              <a:t>DNA was isolated from PBMCs and profiled for genome-wide DNA methylation using the Illumina </a:t>
            </a:r>
            <a:r>
              <a:rPr lang="en-US" altLang="en-US" sz="2000" dirty="0" err="1">
                <a:latin typeface="Arial" panose="020B0604020202020204" pitchFamily="34" charset="0"/>
                <a:cs typeface="Arial" panose="020B0604020202020204" pitchFamily="34" charset="0"/>
              </a:rPr>
              <a:t>MethylationEPIC</a:t>
            </a:r>
            <a:r>
              <a:rPr lang="en-US" altLang="en-US" sz="2000" dirty="0">
                <a:latin typeface="Arial" panose="020B0604020202020204" pitchFamily="34" charset="0"/>
                <a:cs typeface="Arial" panose="020B0604020202020204" pitchFamily="34" charset="0"/>
              </a:rPr>
              <a:t> (850K) </a:t>
            </a:r>
            <a:r>
              <a:rPr lang="en-US" altLang="en-US" sz="2000" dirty="0" err="1">
                <a:latin typeface="Arial" panose="020B0604020202020204" pitchFamily="34" charset="0"/>
                <a:cs typeface="Arial" panose="020B0604020202020204" pitchFamily="34" charset="0"/>
              </a:rPr>
              <a:t>BeadArray</a:t>
            </a:r>
            <a:r>
              <a:rPr lang="en-US" altLang="en-US" sz="2000" dirty="0">
                <a:latin typeface="Arial" panose="020B0604020202020204" pitchFamily="34" charset="0"/>
                <a:cs typeface="Arial" panose="020B0604020202020204" pitchFamily="34" charset="0"/>
              </a:rPr>
              <a:t> (Illumina Inc., San Diego, CA). </a:t>
            </a:r>
          </a:p>
          <a:p>
            <a:pPr algn="just">
              <a:spcBef>
                <a:spcPct val="0"/>
              </a:spcBef>
              <a:buFont typeface="Wingdings" panose="05000000000000000000" pitchFamily="2" charset="2"/>
              <a:buChar char="v"/>
            </a:pPr>
            <a:endParaRPr lang="en-US" altLang="en-US" sz="2000" dirty="0">
              <a:latin typeface="Arial" panose="020B0604020202020204" pitchFamily="34" charset="0"/>
              <a:cs typeface="Arial" panose="020B0604020202020204" pitchFamily="34" charset="0"/>
            </a:endParaRPr>
          </a:p>
          <a:p>
            <a:pPr algn="just">
              <a:spcBef>
                <a:spcPct val="0"/>
              </a:spcBef>
              <a:buFont typeface="Wingdings" panose="05000000000000000000" pitchFamily="2" charset="2"/>
              <a:buChar char="v"/>
            </a:pPr>
            <a:r>
              <a:rPr lang="en-US" altLang="en-US" sz="2000" dirty="0">
                <a:latin typeface="Arial" panose="020B0604020202020204" pitchFamily="34" charset="0"/>
                <a:cs typeface="Arial" panose="020B0604020202020204" pitchFamily="34" charset="0"/>
              </a:rPr>
              <a:t>Data were processed via a standardized pipeline implemented by the </a:t>
            </a:r>
            <a:r>
              <a:rPr lang="en-US" altLang="en-US" sz="2000" i="1" dirty="0" err="1">
                <a:latin typeface="Arial" panose="020B0604020202020204" pitchFamily="34" charset="0"/>
                <a:cs typeface="Arial" panose="020B0604020202020204" pitchFamily="34" charset="0"/>
              </a:rPr>
              <a:t>minfi</a:t>
            </a:r>
            <a:r>
              <a:rPr lang="en-US" altLang="en-US" sz="2000" dirty="0">
                <a:latin typeface="Arial" panose="020B0604020202020204" pitchFamily="34" charset="0"/>
                <a:cs typeface="Arial" panose="020B0604020202020204" pitchFamily="34" charset="0"/>
              </a:rPr>
              <a:t> Bioconductor package using R statistical software, version 3.4.4.</a:t>
            </a:r>
            <a:r>
              <a:rPr lang="en-US" altLang="en-US" sz="2000" baseline="30000" dirty="0">
                <a:latin typeface="Arial" panose="020B0604020202020204" pitchFamily="34" charset="0"/>
                <a:cs typeface="Arial" panose="020B0604020202020204" pitchFamily="34" charset="0"/>
              </a:rPr>
              <a:t> </a:t>
            </a:r>
            <a:r>
              <a:rPr lang="en-US" altLang="en-US" sz="2000" dirty="0">
                <a:latin typeface="Arial" panose="020B0604020202020204" pitchFamily="34" charset="0"/>
                <a:cs typeface="Arial" panose="020B0604020202020204" pitchFamily="34" charset="0"/>
              </a:rPr>
              <a:t>We excluded 3070 CpG probes that had poor detection </a:t>
            </a:r>
            <a:r>
              <a:rPr lang="en-US" altLang="en-US" sz="2000" i="1" dirty="0">
                <a:latin typeface="Arial" panose="020B0604020202020204" pitchFamily="34" charset="0"/>
                <a:cs typeface="Arial" panose="020B0604020202020204" pitchFamily="34" charset="0"/>
              </a:rPr>
              <a:t>p</a:t>
            </a:r>
            <a:r>
              <a:rPr lang="en-US" altLang="en-US" sz="2000" dirty="0">
                <a:latin typeface="Arial" panose="020B0604020202020204" pitchFamily="34" charset="0"/>
                <a:cs typeface="Arial" panose="020B0604020202020204" pitchFamily="34" charset="0"/>
              </a:rPr>
              <a:t>-values. The final analytic sample included 39 samples and 482,694 probes.</a:t>
            </a:r>
          </a:p>
          <a:p>
            <a:pPr marL="0" indent="0" algn="just">
              <a:spcBef>
                <a:spcPct val="0"/>
              </a:spcBef>
              <a:buNone/>
            </a:pPr>
            <a:endParaRPr lang="en-US" altLang="en-US" sz="2000" dirty="0">
              <a:latin typeface="Arial" panose="020B0604020202020204" pitchFamily="34" charset="0"/>
              <a:cs typeface="Arial" panose="020B0604020202020204" pitchFamily="34" charset="0"/>
            </a:endParaRPr>
          </a:p>
          <a:p>
            <a:pPr algn="just">
              <a:spcBef>
                <a:spcPct val="0"/>
              </a:spcBef>
              <a:buFont typeface="Wingdings" panose="05000000000000000000" pitchFamily="2" charset="2"/>
              <a:buChar char="v"/>
            </a:pPr>
            <a:r>
              <a:rPr lang="en-US" altLang="en-US" sz="2000" dirty="0">
                <a:latin typeface="Arial" panose="020B0604020202020204" pitchFamily="34" charset="0"/>
                <a:cs typeface="Arial" panose="020B0604020202020204" pitchFamily="34" charset="0"/>
              </a:rPr>
              <a:t>DNA methylation-estimated cell type proportions (B-cells, CD4 T-cells, CD8 T-cells, natural killer cells, granulocytes, monocytes) were calculated using the Houseman method.</a:t>
            </a:r>
            <a:r>
              <a:rPr lang="en-US" altLang="en-US" sz="2000" baseline="30000" dirty="0">
                <a:latin typeface="Arial" panose="020B0604020202020204" pitchFamily="34" charset="0"/>
                <a:cs typeface="Arial" panose="020B0604020202020204" pitchFamily="34" charset="0"/>
              </a:rPr>
              <a:t>8</a:t>
            </a:r>
            <a:r>
              <a:rPr lang="en-US" altLang="en-US" sz="2000" dirty="0">
                <a:latin typeface="Arial" panose="020B0604020202020204" pitchFamily="34" charset="0"/>
                <a:cs typeface="Arial" panose="020B0604020202020204" pitchFamily="34" charset="0"/>
              </a:rPr>
              <a:t> </a:t>
            </a:r>
          </a:p>
          <a:p>
            <a:pPr marL="0" indent="0" algn="just">
              <a:spcBef>
                <a:spcPct val="0"/>
              </a:spcBef>
              <a:buNone/>
            </a:pPr>
            <a:endParaRPr lang="en-US" altLang="en-US" sz="2000" dirty="0">
              <a:latin typeface="Arial" panose="020B0604020202020204" pitchFamily="34" charset="0"/>
              <a:cs typeface="Arial" panose="020B0604020202020204" pitchFamily="34" charset="0"/>
            </a:endParaRPr>
          </a:p>
          <a:p>
            <a:pPr algn="just">
              <a:spcBef>
                <a:spcPct val="0"/>
              </a:spcBef>
              <a:buFont typeface="Wingdings" panose="05000000000000000000" pitchFamily="2" charset="2"/>
              <a:buChar char="v"/>
            </a:pPr>
            <a:r>
              <a:rPr lang="en-US" altLang="en-US" sz="2000" dirty="0">
                <a:latin typeface="Arial" panose="020B0604020202020204" pitchFamily="34" charset="0"/>
                <a:cs typeface="Arial" panose="020B0604020202020204" pitchFamily="34" charset="0"/>
              </a:rPr>
              <a:t>Epigenetic age was calculated using the Horvath method (353 </a:t>
            </a:r>
            <a:r>
              <a:rPr lang="en-US" altLang="en-US" sz="2000" dirty="0" err="1">
                <a:latin typeface="Arial" panose="020B0604020202020204" pitchFamily="34" charset="0"/>
                <a:cs typeface="Arial" panose="020B0604020202020204" pitchFamily="34" charset="0"/>
              </a:rPr>
              <a:t>CpGs</a:t>
            </a:r>
            <a:r>
              <a:rPr lang="en-US" altLang="en-US" sz="2000" dirty="0">
                <a:latin typeface="Arial" panose="020B0604020202020204" pitchFamily="34" charset="0"/>
                <a:cs typeface="Arial" panose="020B0604020202020204" pitchFamily="34" charset="0"/>
              </a:rPr>
              <a:t>) via the online calculator.</a:t>
            </a:r>
            <a:r>
              <a:rPr lang="en-US" altLang="en-US" sz="2000" baseline="30000" dirty="0">
                <a:latin typeface="Arial" panose="020B0604020202020204" pitchFamily="34" charset="0"/>
                <a:cs typeface="Arial" panose="020B0604020202020204" pitchFamily="34" charset="0"/>
              </a:rPr>
              <a:t>1</a:t>
            </a:r>
            <a:endParaRPr lang="en-US" altLang="en-US" sz="2000" dirty="0">
              <a:latin typeface="Arial" panose="020B0604020202020204" pitchFamily="34" charset="0"/>
              <a:cs typeface="Arial" panose="020B0604020202020204" pitchFamily="34" charset="0"/>
            </a:endParaRPr>
          </a:p>
        </p:txBody>
      </p:sp>
      <p:pic>
        <p:nvPicPr>
          <p:cNvPr id="4137" name="Picture 55" descr="\\home\phacs\analyses\PH114\output\figures\BoxPlotTime1.png">
            <a:extLst>
              <a:ext uri="{FF2B5EF4-FFF2-40B4-BE49-F238E27FC236}">
                <a16:creationId xmlns:a16="http://schemas.microsoft.com/office/drawing/2014/main" id="{6CA717CA-785F-44B4-BA9E-4046E45A2DC2}"/>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6523156" y="12243212"/>
            <a:ext cx="3657600" cy="365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38" name="Picture 56" descr="\\home\phacs\analyses\PH114\output\figures\BoxPlotTime2.png">
            <a:extLst>
              <a:ext uri="{FF2B5EF4-FFF2-40B4-BE49-F238E27FC236}">
                <a16:creationId xmlns:a16="http://schemas.microsoft.com/office/drawing/2014/main" id="{FF8256BC-194C-4A66-A325-5EAF1D4131A0}"/>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0171231" y="12219400"/>
            <a:ext cx="3657600" cy="365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39" name="Rectangle 8">
            <a:extLst>
              <a:ext uri="{FF2B5EF4-FFF2-40B4-BE49-F238E27FC236}">
                <a16:creationId xmlns:a16="http://schemas.microsoft.com/office/drawing/2014/main" id="{82977C10-05AE-4E12-8FDD-8211E9C9EAA6}"/>
              </a:ext>
            </a:extLst>
          </p:cNvPr>
          <p:cNvSpPr>
            <a:spLocks noChangeArrowheads="1"/>
          </p:cNvSpPr>
          <p:nvPr/>
        </p:nvSpPr>
        <p:spPr bwMode="auto">
          <a:xfrm>
            <a:off x="26396156" y="11647900"/>
            <a:ext cx="3657600"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ctr"/>
            <a:r>
              <a:rPr lang="en-US" altLang="en-US" sz="1600" dirty="0">
                <a:latin typeface="Arial" panose="020B0604020202020204" pitchFamily="34" charset="0"/>
                <a:cs typeface="Calibri" panose="020F0502020204030204" pitchFamily="34" charset="0"/>
              </a:rPr>
              <a:t>(a) HIV status (x-axis) vs. age acceleration residual based on Horvath 2013 (y-axis) at timepoint 1.</a:t>
            </a:r>
            <a:endParaRPr lang="en-US" altLang="en-US" sz="1600" dirty="0"/>
          </a:p>
        </p:txBody>
      </p:sp>
      <p:sp>
        <p:nvSpPr>
          <p:cNvPr id="4140" name="Rectangle 9">
            <a:extLst>
              <a:ext uri="{FF2B5EF4-FFF2-40B4-BE49-F238E27FC236}">
                <a16:creationId xmlns:a16="http://schemas.microsoft.com/office/drawing/2014/main" id="{767E391A-8510-4E42-AB6E-0D04974ACD11}"/>
              </a:ext>
            </a:extLst>
          </p:cNvPr>
          <p:cNvSpPr>
            <a:spLocks noChangeArrowheads="1"/>
          </p:cNvSpPr>
          <p:nvPr/>
        </p:nvSpPr>
        <p:spPr bwMode="auto">
          <a:xfrm>
            <a:off x="30253781" y="11663775"/>
            <a:ext cx="3657600"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ctr"/>
            <a:r>
              <a:rPr lang="en-US" altLang="en-US" sz="1600">
                <a:latin typeface="Arial" panose="020B0604020202020204" pitchFamily="34" charset="0"/>
                <a:cs typeface="Calibri" panose="020F0502020204030204" pitchFamily="34" charset="0"/>
              </a:rPr>
              <a:t>(b) HIV status (x-axis) vs. age acceleration residual based on Horvath 2013 (y-axis) at timepoint 2.</a:t>
            </a:r>
            <a:endParaRPr lang="en-US" altLang="en-US" sz="1600"/>
          </a:p>
        </p:txBody>
      </p:sp>
      <p:pic>
        <p:nvPicPr>
          <p:cNvPr id="4141" name="Picture 62" descr="\\home\phacs\analyses\PH114\output\figures\AgeVEpiAge.png">
            <a:extLst>
              <a:ext uri="{FF2B5EF4-FFF2-40B4-BE49-F238E27FC236}">
                <a16:creationId xmlns:a16="http://schemas.microsoft.com/office/drawing/2014/main" id="{4A26781A-0331-4220-8EDB-E630980796AE}"/>
              </a:ext>
            </a:extLst>
          </p:cNvPr>
          <p:cNvPicPr>
            <a:picLocks noChangeAspect="1" noChangeArrowheads="1"/>
          </p:cNvPicPr>
          <p:nvPr/>
        </p:nvPicPr>
        <p:blipFill>
          <a:blip r:embed="rId9">
            <a:extLst>
              <a:ext uri="{28A0092B-C50C-407E-A947-70E740481C1C}">
                <a14:useLocalDpi xmlns:a14="http://schemas.microsoft.com/office/drawing/2010/main" val="0"/>
              </a:ext>
            </a:extLst>
          </a:blip>
          <a:srcRect t="7166"/>
          <a:stretch>
            <a:fillRect/>
          </a:stretch>
        </p:blipFill>
        <p:spPr bwMode="auto">
          <a:xfrm>
            <a:off x="26758068" y="16793421"/>
            <a:ext cx="7189774" cy="667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2" name="Text Box 7433">
            <a:extLst>
              <a:ext uri="{FF2B5EF4-FFF2-40B4-BE49-F238E27FC236}">
                <a16:creationId xmlns:a16="http://schemas.microsoft.com/office/drawing/2014/main" id="{83DEA0CA-A1F9-4C60-82D5-6489D7080E84}"/>
              </a:ext>
            </a:extLst>
          </p:cNvPr>
          <p:cNvSpPr txBox="1">
            <a:spLocks noChangeArrowheads="1"/>
          </p:cNvSpPr>
          <p:nvPr/>
        </p:nvSpPr>
        <p:spPr bwMode="auto">
          <a:xfrm>
            <a:off x="23750672" y="23637680"/>
            <a:ext cx="10548019" cy="707886"/>
          </a:xfrm>
          <a:prstGeom prst="rect">
            <a:avLst/>
          </a:prstGeom>
          <a:solidFill>
            <a:schemeClr val="bg2">
              <a:lumMod val="50000"/>
            </a:schemeClr>
          </a:solidFill>
          <a:ln w="9525">
            <a:noFill/>
            <a:miter lim="800000"/>
            <a:headEnd/>
            <a:tailEnd/>
          </a:ln>
        </p:spPr>
        <p:txBody>
          <a:bodyPr wrap="square">
            <a:spAutoFit/>
          </a:bodyPr>
          <a:lstStyle/>
          <a:p>
            <a:pPr eaLnBrk="1" hangingPunct="1">
              <a:defRPr/>
            </a:pPr>
            <a:r>
              <a:rPr lang="en-US" altLang="en-US" sz="2000" b="1" dirty="0">
                <a:solidFill>
                  <a:schemeClr val="bg1"/>
                </a:solidFill>
                <a:latin typeface="Arial" pitchFamily="34" charset="0"/>
                <a:cs typeface="Arial" panose="020B0604020202020204" pitchFamily="34" charset="0"/>
              </a:rPr>
              <a:t>Table 4: Predictors of epigenetic age in 32 youth with perinatally-acquired HIV (YPHIV) in linear mixed effects models including chronological age</a:t>
            </a:r>
          </a:p>
        </p:txBody>
      </p:sp>
      <p:sp>
        <p:nvSpPr>
          <p:cNvPr id="4578" name="TextBox 18">
            <a:extLst>
              <a:ext uri="{FF2B5EF4-FFF2-40B4-BE49-F238E27FC236}">
                <a16:creationId xmlns:a16="http://schemas.microsoft.com/office/drawing/2014/main" id="{E94F64C2-0B61-4A83-8C26-3EECCB45AB15}"/>
              </a:ext>
            </a:extLst>
          </p:cNvPr>
          <p:cNvSpPr txBox="1">
            <a:spLocks noChangeArrowheads="1"/>
          </p:cNvSpPr>
          <p:nvPr/>
        </p:nvSpPr>
        <p:spPr bwMode="auto">
          <a:xfrm>
            <a:off x="27386756" y="15410275"/>
            <a:ext cx="798513" cy="3397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altLang="en-US" sz="1600">
                <a:latin typeface="Arial" panose="020B0604020202020204" pitchFamily="34" charset="0"/>
                <a:cs typeface="Arial" panose="020B0604020202020204" pitchFamily="34" charset="0"/>
              </a:rPr>
              <a:t>YPHIV</a:t>
            </a:r>
          </a:p>
        </p:txBody>
      </p:sp>
      <p:sp>
        <p:nvSpPr>
          <p:cNvPr id="4579" name="TextBox 73">
            <a:extLst>
              <a:ext uri="{FF2B5EF4-FFF2-40B4-BE49-F238E27FC236}">
                <a16:creationId xmlns:a16="http://schemas.microsoft.com/office/drawing/2014/main" id="{D804BC3E-5ECB-4A44-B2CE-2A00E8AC76A2}"/>
              </a:ext>
            </a:extLst>
          </p:cNvPr>
          <p:cNvSpPr txBox="1">
            <a:spLocks noChangeArrowheads="1"/>
          </p:cNvSpPr>
          <p:nvPr/>
        </p:nvSpPr>
        <p:spPr bwMode="auto">
          <a:xfrm>
            <a:off x="31044356" y="15410275"/>
            <a:ext cx="798513" cy="3397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altLang="en-US" sz="1600">
                <a:latin typeface="Arial" panose="020B0604020202020204" pitchFamily="34" charset="0"/>
                <a:cs typeface="Arial" panose="020B0604020202020204" pitchFamily="34" charset="0"/>
              </a:rPr>
              <a:t>YPHIV</a:t>
            </a:r>
          </a:p>
        </p:txBody>
      </p:sp>
      <p:sp>
        <p:nvSpPr>
          <p:cNvPr id="4580" name="TextBox 74">
            <a:extLst>
              <a:ext uri="{FF2B5EF4-FFF2-40B4-BE49-F238E27FC236}">
                <a16:creationId xmlns:a16="http://schemas.microsoft.com/office/drawing/2014/main" id="{9A178E8F-1CD1-4DFC-B892-73DEF18E3C59}"/>
              </a:ext>
            </a:extLst>
          </p:cNvPr>
          <p:cNvSpPr txBox="1">
            <a:spLocks noChangeArrowheads="1"/>
          </p:cNvSpPr>
          <p:nvPr/>
        </p:nvSpPr>
        <p:spPr bwMode="auto">
          <a:xfrm>
            <a:off x="28682156" y="15410275"/>
            <a:ext cx="887413" cy="3397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altLang="en-US" sz="1600">
                <a:latin typeface="Arial" panose="020B0604020202020204" pitchFamily="34" charset="0"/>
                <a:cs typeface="Arial" panose="020B0604020202020204" pitchFamily="34" charset="0"/>
              </a:rPr>
              <a:t>YPHEU</a:t>
            </a:r>
          </a:p>
        </p:txBody>
      </p:sp>
      <p:sp>
        <p:nvSpPr>
          <p:cNvPr id="4581" name="TextBox 75">
            <a:extLst>
              <a:ext uri="{FF2B5EF4-FFF2-40B4-BE49-F238E27FC236}">
                <a16:creationId xmlns:a16="http://schemas.microsoft.com/office/drawing/2014/main" id="{EFAEF054-CB4A-4CD1-92FA-11F3E673C2D9}"/>
              </a:ext>
            </a:extLst>
          </p:cNvPr>
          <p:cNvSpPr txBox="1">
            <a:spLocks noChangeArrowheads="1"/>
          </p:cNvSpPr>
          <p:nvPr/>
        </p:nvSpPr>
        <p:spPr bwMode="auto">
          <a:xfrm>
            <a:off x="32415956" y="15410275"/>
            <a:ext cx="887413" cy="3397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altLang="en-US" sz="1600">
                <a:latin typeface="Arial" panose="020B0604020202020204" pitchFamily="34" charset="0"/>
                <a:cs typeface="Arial" panose="020B0604020202020204" pitchFamily="34" charset="0"/>
              </a:rPr>
              <a:t>YPHEU</a:t>
            </a:r>
          </a:p>
        </p:txBody>
      </p:sp>
      <p:sp>
        <p:nvSpPr>
          <p:cNvPr id="4582" name="TextBox 76">
            <a:extLst>
              <a:ext uri="{FF2B5EF4-FFF2-40B4-BE49-F238E27FC236}">
                <a16:creationId xmlns:a16="http://schemas.microsoft.com/office/drawing/2014/main" id="{DF92C056-B909-4FDA-91FE-5455B4DEF262}"/>
              </a:ext>
            </a:extLst>
          </p:cNvPr>
          <p:cNvSpPr txBox="1">
            <a:spLocks noChangeArrowheads="1"/>
          </p:cNvSpPr>
          <p:nvPr/>
        </p:nvSpPr>
        <p:spPr bwMode="auto">
          <a:xfrm rot="16200000">
            <a:off x="26084628" y="19531744"/>
            <a:ext cx="1550988" cy="33813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altLang="en-US" sz="1600" dirty="0">
                <a:latin typeface="Arial" panose="020B0604020202020204" pitchFamily="34" charset="0"/>
                <a:cs typeface="Arial" panose="020B0604020202020204" pitchFamily="34" charset="0"/>
              </a:rPr>
              <a:t>Epigenetic Age</a:t>
            </a:r>
          </a:p>
        </p:txBody>
      </p:sp>
      <p:sp>
        <p:nvSpPr>
          <p:cNvPr id="4583" name="TextBox 77">
            <a:extLst>
              <a:ext uri="{FF2B5EF4-FFF2-40B4-BE49-F238E27FC236}">
                <a16:creationId xmlns:a16="http://schemas.microsoft.com/office/drawing/2014/main" id="{BC491489-93E4-4AFA-8E0C-D846BB6321CF}"/>
              </a:ext>
            </a:extLst>
          </p:cNvPr>
          <p:cNvSpPr txBox="1">
            <a:spLocks noChangeArrowheads="1"/>
          </p:cNvSpPr>
          <p:nvPr/>
        </p:nvSpPr>
        <p:spPr bwMode="auto">
          <a:xfrm>
            <a:off x="29630573" y="23040270"/>
            <a:ext cx="1846263" cy="33813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altLang="en-US" sz="1600" dirty="0">
                <a:latin typeface="Arial" panose="020B0604020202020204" pitchFamily="34" charset="0"/>
                <a:cs typeface="Arial" panose="020B0604020202020204" pitchFamily="34" charset="0"/>
              </a:rPr>
              <a:t>Chronological Age</a:t>
            </a:r>
          </a:p>
        </p:txBody>
      </p:sp>
      <p:sp>
        <p:nvSpPr>
          <p:cNvPr id="4584" name="TextBox 78">
            <a:extLst>
              <a:ext uri="{FF2B5EF4-FFF2-40B4-BE49-F238E27FC236}">
                <a16:creationId xmlns:a16="http://schemas.microsoft.com/office/drawing/2014/main" id="{74BA13C4-314E-4CE2-B0EF-A58A68650C8F}"/>
              </a:ext>
            </a:extLst>
          </p:cNvPr>
          <p:cNvSpPr txBox="1">
            <a:spLocks noChangeArrowheads="1"/>
          </p:cNvSpPr>
          <p:nvPr/>
        </p:nvSpPr>
        <p:spPr bwMode="auto">
          <a:xfrm rot="16200000">
            <a:off x="26075481" y="13935487"/>
            <a:ext cx="979488" cy="33813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altLang="en-US" sz="1600">
                <a:latin typeface="Arial" panose="020B0604020202020204" pitchFamily="34" charset="0"/>
                <a:cs typeface="Arial" panose="020B0604020202020204" pitchFamily="34" charset="0"/>
              </a:rPr>
              <a:t>Residual</a:t>
            </a:r>
          </a:p>
        </p:txBody>
      </p:sp>
      <p:sp>
        <p:nvSpPr>
          <p:cNvPr id="4585" name="TextBox 79">
            <a:extLst>
              <a:ext uri="{FF2B5EF4-FFF2-40B4-BE49-F238E27FC236}">
                <a16:creationId xmlns:a16="http://schemas.microsoft.com/office/drawing/2014/main" id="{81656191-B51F-45A7-A5C3-BB0F52218D64}"/>
              </a:ext>
            </a:extLst>
          </p:cNvPr>
          <p:cNvSpPr txBox="1">
            <a:spLocks noChangeArrowheads="1"/>
          </p:cNvSpPr>
          <p:nvPr/>
        </p:nvSpPr>
        <p:spPr bwMode="auto">
          <a:xfrm rot="16200000">
            <a:off x="29733081" y="13840237"/>
            <a:ext cx="979488" cy="33813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altLang="en-US" sz="1600">
                <a:latin typeface="Arial" panose="020B0604020202020204" pitchFamily="34" charset="0"/>
                <a:cs typeface="Arial" panose="020B0604020202020204" pitchFamily="34" charset="0"/>
              </a:rPr>
              <a:t>Residual</a:t>
            </a:r>
          </a:p>
        </p:txBody>
      </p:sp>
      <p:sp>
        <p:nvSpPr>
          <p:cNvPr id="20" name="TextBox 19">
            <a:extLst>
              <a:ext uri="{FF2B5EF4-FFF2-40B4-BE49-F238E27FC236}">
                <a16:creationId xmlns:a16="http://schemas.microsoft.com/office/drawing/2014/main" id="{6F4092AE-5E59-475C-A027-837AE1D6E40F}"/>
              </a:ext>
            </a:extLst>
          </p:cNvPr>
          <p:cNvSpPr txBox="1"/>
          <p:nvPr/>
        </p:nvSpPr>
        <p:spPr>
          <a:xfrm>
            <a:off x="34768631" y="23634413"/>
            <a:ext cx="7315200" cy="3985706"/>
          </a:xfrm>
          <a:prstGeom prst="rect">
            <a:avLst/>
          </a:prstGeom>
          <a:noFill/>
        </p:spPr>
        <p:txBody>
          <a:bodyPr wrap="square">
            <a:spAutoFit/>
          </a:bodyPr>
          <a:lstStyle/>
          <a:p>
            <a:pPr marL="342900" indent="-342900">
              <a:buFont typeface="+mj-lt"/>
              <a:buAutoNum type="arabicPeriod"/>
              <a:defRPr/>
            </a:pPr>
            <a:r>
              <a:rPr lang="en-US" sz="1100" dirty="0">
                <a:latin typeface="Arial" panose="020B0604020202020204" pitchFamily="34" charset="0"/>
                <a:cs typeface="Arial" panose="020B0604020202020204" pitchFamily="34" charset="0"/>
              </a:rPr>
              <a:t>Horvath S. DNA methylation age of human tissues and cell types. Genome Biol. 2013;14(10):R115. PMCID: PMC4015143</a:t>
            </a:r>
          </a:p>
          <a:p>
            <a:pPr marL="342900" indent="-342900">
              <a:buFont typeface="+mj-lt"/>
              <a:buAutoNum type="arabicPeriod"/>
              <a:defRPr/>
            </a:pPr>
            <a:r>
              <a:rPr lang="en-US" sz="1100" dirty="0">
                <a:latin typeface="Arial" panose="020B0604020202020204" pitchFamily="34" charset="0"/>
                <a:cs typeface="Arial" panose="020B0604020202020204" pitchFamily="34" charset="0"/>
              </a:rPr>
              <a:t>Gross AM, Jaeger PA, </a:t>
            </a:r>
            <a:r>
              <a:rPr lang="en-US" sz="1100" dirty="0" err="1">
                <a:latin typeface="Arial" panose="020B0604020202020204" pitchFamily="34" charset="0"/>
                <a:cs typeface="Arial" panose="020B0604020202020204" pitchFamily="34" charset="0"/>
              </a:rPr>
              <a:t>Kreisberg</a:t>
            </a:r>
            <a:r>
              <a:rPr lang="en-US" sz="1100" dirty="0">
                <a:latin typeface="Arial" panose="020B0604020202020204" pitchFamily="34" charset="0"/>
                <a:cs typeface="Arial" panose="020B0604020202020204" pitchFamily="34" charset="0"/>
              </a:rPr>
              <a:t> JF, </a:t>
            </a:r>
            <a:r>
              <a:rPr lang="en-US" sz="1100" dirty="0" err="1">
                <a:latin typeface="Arial" panose="020B0604020202020204" pitchFamily="34" charset="0"/>
                <a:cs typeface="Arial" panose="020B0604020202020204" pitchFamily="34" charset="0"/>
              </a:rPr>
              <a:t>Licon</a:t>
            </a:r>
            <a:r>
              <a:rPr lang="en-US" sz="1100" dirty="0">
                <a:latin typeface="Arial" panose="020B0604020202020204" pitchFamily="34" charset="0"/>
                <a:cs typeface="Arial" panose="020B0604020202020204" pitchFamily="34" charset="0"/>
              </a:rPr>
              <a:t> K, Jepsen KL, </a:t>
            </a:r>
            <a:r>
              <a:rPr lang="en-US" sz="1100" dirty="0" err="1">
                <a:latin typeface="Arial" panose="020B0604020202020204" pitchFamily="34" charset="0"/>
                <a:cs typeface="Arial" panose="020B0604020202020204" pitchFamily="34" charset="0"/>
              </a:rPr>
              <a:t>Khosroheidari</a:t>
            </a:r>
            <a:r>
              <a:rPr lang="en-US" sz="1100" dirty="0">
                <a:latin typeface="Arial" panose="020B0604020202020204" pitchFamily="34" charset="0"/>
                <a:cs typeface="Arial" panose="020B0604020202020204" pitchFamily="34" charset="0"/>
              </a:rPr>
              <a:t> M, </a:t>
            </a:r>
            <a:r>
              <a:rPr lang="en-US" sz="1100" dirty="0" err="1">
                <a:latin typeface="Arial" panose="020B0604020202020204" pitchFamily="34" charset="0"/>
                <a:cs typeface="Arial" panose="020B0604020202020204" pitchFamily="34" charset="0"/>
              </a:rPr>
              <a:t>Morsey</a:t>
            </a:r>
            <a:r>
              <a:rPr lang="en-US" sz="1100" dirty="0">
                <a:latin typeface="Arial" panose="020B0604020202020204" pitchFamily="34" charset="0"/>
                <a:cs typeface="Arial" panose="020B0604020202020204" pitchFamily="34" charset="0"/>
              </a:rPr>
              <a:t> BM, </a:t>
            </a:r>
            <a:r>
              <a:rPr lang="en-US" sz="1100" dirty="0" err="1">
                <a:latin typeface="Arial" panose="020B0604020202020204" pitchFamily="34" charset="0"/>
                <a:cs typeface="Arial" panose="020B0604020202020204" pitchFamily="34" charset="0"/>
              </a:rPr>
              <a:t>Swindells</a:t>
            </a:r>
            <a:r>
              <a:rPr lang="en-US" sz="1100" dirty="0">
                <a:latin typeface="Arial" panose="020B0604020202020204" pitchFamily="34" charset="0"/>
                <a:cs typeface="Arial" panose="020B0604020202020204" pitchFamily="34" charset="0"/>
              </a:rPr>
              <a:t> S, Shen H, Ng CT, Flagg K, Chen D, Zhang K, Fox HS, </a:t>
            </a:r>
            <a:r>
              <a:rPr lang="en-US" sz="1100" dirty="0" err="1">
                <a:latin typeface="Arial" panose="020B0604020202020204" pitchFamily="34" charset="0"/>
                <a:cs typeface="Arial" panose="020B0604020202020204" pitchFamily="34" charset="0"/>
              </a:rPr>
              <a:t>Ideker</a:t>
            </a:r>
            <a:r>
              <a:rPr lang="en-US" sz="1100" dirty="0">
                <a:latin typeface="Arial" panose="020B0604020202020204" pitchFamily="34" charset="0"/>
                <a:cs typeface="Arial" panose="020B0604020202020204" pitchFamily="34" charset="0"/>
              </a:rPr>
              <a:t> T. Methylome-wide Analysis of Chronic HIV Infection Reveals Five-Year Increase in Biological Age and Epigenetic Targeting of HLA. Mol Cell. 2016 21;62(2):157–168. PMCID: PMC4995115</a:t>
            </a:r>
          </a:p>
          <a:p>
            <a:pPr marL="342900" indent="-342900">
              <a:buFont typeface="+mj-lt"/>
              <a:buAutoNum type="arabicPeriod"/>
              <a:defRPr/>
            </a:pPr>
            <a:r>
              <a:rPr lang="en-US" sz="1100" dirty="0">
                <a:latin typeface="Arial" panose="020B0604020202020204" pitchFamily="34" charset="0"/>
                <a:cs typeface="Arial" panose="020B0604020202020204" pitchFamily="34" charset="0"/>
              </a:rPr>
              <a:t>Nelson KN, Hui Q, Rimland D, Xu K, Freiberg MS, Justice AC, Marconi VC, Sun YV. Identification of HIV infection-related DNA methylation sites and advanced epigenetic aging in HIV-positive, treatment-naive U.S. veterans. AIDS. 2017 20;31(4):571–575. PMCID: PMC5263111</a:t>
            </a:r>
          </a:p>
          <a:p>
            <a:pPr marL="342900" indent="-342900">
              <a:buFont typeface="+mj-lt"/>
              <a:buAutoNum type="arabicPeriod"/>
              <a:defRPr/>
            </a:pPr>
            <a:r>
              <a:rPr lang="en-US" sz="1100" dirty="0">
                <a:latin typeface="Arial" panose="020B0604020202020204" pitchFamily="34" charset="0"/>
                <a:cs typeface="Arial" panose="020B0604020202020204" pitchFamily="34" charset="0"/>
              </a:rPr>
              <a:t>Horvath S, Levine AJ. HIV-1 Infection Accelerates Age According to the Epigenetic Clock. J Infect Dis. 2015 Nov 15;212(10):1563–1573. PMCID: PMC4621253</a:t>
            </a:r>
          </a:p>
          <a:p>
            <a:pPr marL="342900" indent="-342900">
              <a:buFont typeface="+mj-lt"/>
              <a:buAutoNum type="arabicPeriod"/>
              <a:defRPr/>
            </a:pPr>
            <a:r>
              <a:rPr lang="en-US" sz="1100" dirty="0">
                <a:latin typeface="Arial" panose="020B0604020202020204" pitchFamily="34" charset="0"/>
                <a:cs typeface="Arial" panose="020B0604020202020204" pitchFamily="34" charset="0"/>
              </a:rPr>
              <a:t>Horvath S, Stein D, Phillips N, </a:t>
            </a:r>
            <a:r>
              <a:rPr lang="en-US" sz="1100" dirty="0" err="1">
                <a:latin typeface="Arial" panose="020B0604020202020204" pitchFamily="34" charset="0"/>
                <a:cs typeface="Arial" panose="020B0604020202020204" pitchFamily="34" charset="0"/>
              </a:rPr>
              <a:t>Heany</a:t>
            </a:r>
            <a:r>
              <a:rPr lang="en-US" sz="1100" dirty="0">
                <a:latin typeface="Arial" panose="020B0604020202020204" pitchFamily="34" charset="0"/>
                <a:cs typeface="Arial" panose="020B0604020202020204" pitchFamily="34" charset="0"/>
              </a:rPr>
              <a:t> S, </a:t>
            </a:r>
            <a:r>
              <a:rPr lang="en-US" sz="1100" dirty="0" err="1">
                <a:latin typeface="Arial" panose="020B0604020202020204" pitchFamily="34" charset="0"/>
                <a:cs typeface="Arial" panose="020B0604020202020204" pitchFamily="34" charset="0"/>
              </a:rPr>
              <a:t>Kobor</a:t>
            </a:r>
            <a:r>
              <a:rPr lang="en-US" sz="1100" dirty="0">
                <a:latin typeface="Arial" panose="020B0604020202020204" pitchFamily="34" charset="0"/>
                <a:cs typeface="Arial" panose="020B0604020202020204" pitchFamily="34" charset="0"/>
              </a:rPr>
              <a:t> M, Lin D, Myer L, </a:t>
            </a:r>
            <a:r>
              <a:rPr lang="en-US" sz="1100" dirty="0" err="1">
                <a:latin typeface="Arial" panose="020B0604020202020204" pitchFamily="34" charset="0"/>
                <a:cs typeface="Arial" panose="020B0604020202020204" pitchFamily="34" charset="0"/>
              </a:rPr>
              <a:t>Zar</a:t>
            </a:r>
            <a:r>
              <a:rPr lang="en-US" sz="1100" dirty="0">
                <a:latin typeface="Arial" panose="020B0604020202020204" pitchFamily="34" charset="0"/>
                <a:cs typeface="Arial" panose="020B0604020202020204" pitchFamily="34" charset="0"/>
              </a:rPr>
              <a:t> H, Levine A, Hoare J. Perinatally acquired HIV infection accelerates epigenetic aging in South African adolescents. Aids. 2018 Jul 1;32(11):1465–1474. PMID: 29746298</a:t>
            </a:r>
          </a:p>
          <a:p>
            <a:pPr marL="342900" indent="-342900">
              <a:buFont typeface="+mj-lt"/>
              <a:buAutoNum type="arabicPeriod"/>
              <a:defRPr/>
            </a:pPr>
            <a:r>
              <a:rPr lang="en-US" sz="1100" dirty="0">
                <a:latin typeface="Arial" panose="020B0604020202020204" pitchFamily="34" charset="0"/>
                <a:cs typeface="Arial" panose="020B0604020202020204" pitchFamily="34" charset="0"/>
              </a:rPr>
              <a:t>Shiau S, Strehlau R, Shen J, Violari A, Patel F, Liberty A, </a:t>
            </a:r>
            <a:r>
              <a:rPr lang="en-US" sz="1100" dirty="0" err="1">
                <a:latin typeface="Arial" panose="020B0604020202020204" pitchFamily="34" charset="0"/>
                <a:cs typeface="Arial" panose="020B0604020202020204" pitchFamily="34" charset="0"/>
              </a:rPr>
              <a:t>Foca</a:t>
            </a:r>
            <a:r>
              <a:rPr lang="en-US" sz="1100" dirty="0">
                <a:latin typeface="Arial" panose="020B0604020202020204" pitchFamily="34" charset="0"/>
                <a:cs typeface="Arial" panose="020B0604020202020204" pitchFamily="34" charset="0"/>
              </a:rPr>
              <a:t> M, Wang S, Terry MB, Yin MT, Coovadia A, Abrams EJ, Arpadi SM, Kuhn L. Biomarkers of Aging in HIV-Infected Children on Suppressive Antiretroviral Therapy. J </a:t>
            </a:r>
            <a:r>
              <a:rPr lang="en-US" sz="1100" dirty="0" err="1">
                <a:latin typeface="Arial" panose="020B0604020202020204" pitchFamily="34" charset="0"/>
                <a:cs typeface="Arial" panose="020B0604020202020204" pitchFamily="34" charset="0"/>
              </a:rPr>
              <a:t>Acquir</a:t>
            </a:r>
            <a:r>
              <a:rPr lang="en-US" sz="1100" dirty="0">
                <a:latin typeface="Arial" panose="020B0604020202020204" pitchFamily="34" charset="0"/>
                <a:cs typeface="Arial" panose="020B0604020202020204" pitchFamily="34" charset="0"/>
              </a:rPr>
              <a:t> Immune </a:t>
            </a:r>
            <a:r>
              <a:rPr lang="en-US" sz="1100" dirty="0" err="1">
                <a:latin typeface="Arial" panose="020B0604020202020204" pitchFamily="34" charset="0"/>
                <a:cs typeface="Arial" panose="020B0604020202020204" pitchFamily="34" charset="0"/>
              </a:rPr>
              <a:t>Defic</a:t>
            </a:r>
            <a:r>
              <a:rPr lang="en-US" sz="1100" dirty="0">
                <a:latin typeface="Arial" panose="020B0604020202020204" pitchFamily="34" charset="0"/>
                <a:cs typeface="Arial" panose="020B0604020202020204" pitchFamily="34" charset="0"/>
              </a:rPr>
              <a:t> </a:t>
            </a:r>
            <a:r>
              <a:rPr lang="en-US" sz="1100" dirty="0" err="1">
                <a:latin typeface="Arial" panose="020B0604020202020204" pitchFamily="34" charset="0"/>
                <a:cs typeface="Arial" panose="020B0604020202020204" pitchFamily="34" charset="0"/>
              </a:rPr>
              <a:t>Syndr</a:t>
            </a:r>
            <a:r>
              <a:rPr lang="en-US" sz="1100" dirty="0">
                <a:latin typeface="Arial" panose="020B0604020202020204" pitchFamily="34" charset="0"/>
                <a:cs typeface="Arial" panose="020B0604020202020204" pitchFamily="34" charset="0"/>
              </a:rPr>
              <a:t>. 2018 Aug 15;78(5):549–556. PMCID: PMC6037570</a:t>
            </a:r>
          </a:p>
          <a:p>
            <a:pPr marL="342900" indent="-342900">
              <a:buFont typeface="+mj-lt"/>
              <a:buAutoNum type="arabicPeriod"/>
              <a:defRPr/>
            </a:pPr>
            <a:r>
              <a:rPr lang="en-US" sz="1100" dirty="0">
                <a:latin typeface="Arial" panose="020B0604020202020204" pitchFamily="34" charset="0"/>
                <a:cs typeface="Arial" panose="020B0604020202020204" pitchFamily="34" charset="0"/>
              </a:rPr>
              <a:t>Cole SR, </a:t>
            </a:r>
            <a:r>
              <a:rPr lang="en-US" sz="1100" dirty="0" err="1">
                <a:latin typeface="Arial" panose="020B0604020202020204" pitchFamily="34" charset="0"/>
                <a:cs typeface="Arial" panose="020B0604020202020204" pitchFamily="34" charset="0"/>
              </a:rPr>
              <a:t>Napravnik</a:t>
            </a:r>
            <a:r>
              <a:rPr lang="en-US" sz="1100" dirty="0">
                <a:latin typeface="Arial" panose="020B0604020202020204" pitchFamily="34" charset="0"/>
                <a:cs typeface="Arial" panose="020B0604020202020204" pitchFamily="34" charset="0"/>
              </a:rPr>
              <a:t> S, </a:t>
            </a:r>
            <a:r>
              <a:rPr lang="en-US" sz="1100" dirty="0" err="1">
                <a:latin typeface="Arial" panose="020B0604020202020204" pitchFamily="34" charset="0"/>
                <a:cs typeface="Arial" panose="020B0604020202020204" pitchFamily="34" charset="0"/>
              </a:rPr>
              <a:t>Mugavero</a:t>
            </a:r>
            <a:r>
              <a:rPr lang="en-US" sz="1100" dirty="0">
                <a:latin typeface="Arial" panose="020B0604020202020204" pitchFamily="34" charset="0"/>
                <a:cs typeface="Arial" panose="020B0604020202020204" pitchFamily="34" charset="0"/>
              </a:rPr>
              <a:t> MJ, Lau B, </a:t>
            </a:r>
            <a:r>
              <a:rPr lang="en-US" sz="1100" dirty="0" err="1">
                <a:latin typeface="Arial" panose="020B0604020202020204" pitchFamily="34" charset="0"/>
                <a:cs typeface="Arial" panose="020B0604020202020204" pitchFamily="34" charset="0"/>
              </a:rPr>
              <a:t>Eron</a:t>
            </a:r>
            <a:r>
              <a:rPr lang="en-US" sz="1100" dirty="0">
                <a:latin typeface="Arial" panose="020B0604020202020204" pitchFamily="34" charset="0"/>
                <a:cs typeface="Arial" panose="020B0604020202020204" pitchFamily="34" charset="0"/>
              </a:rPr>
              <a:t> JJ, </a:t>
            </a:r>
            <a:r>
              <a:rPr lang="en-US" sz="1100" dirty="0" err="1">
                <a:latin typeface="Arial" panose="020B0604020202020204" pitchFamily="34" charset="0"/>
                <a:cs typeface="Arial" panose="020B0604020202020204" pitchFamily="34" charset="0"/>
              </a:rPr>
              <a:t>Saag</a:t>
            </a:r>
            <a:r>
              <a:rPr lang="en-US" sz="1100" dirty="0">
                <a:latin typeface="Arial" panose="020B0604020202020204" pitchFamily="34" charset="0"/>
                <a:cs typeface="Arial" panose="020B0604020202020204" pitchFamily="34" charset="0"/>
              </a:rPr>
              <a:t> MS. Copy-years viremia as a measure of cumulative human immunodeficiency virus viral burden. Am J Epidemiol. 2010 Jan 15;171(2):198–205. PMCID: PMC2878100</a:t>
            </a:r>
          </a:p>
          <a:p>
            <a:pPr marL="342900" indent="-342900">
              <a:buFont typeface="+mj-lt"/>
              <a:buAutoNum type="arabicPeriod"/>
              <a:defRPr/>
            </a:pPr>
            <a:r>
              <a:rPr lang="en-US" sz="1100" dirty="0">
                <a:latin typeface="Arial" panose="020B0604020202020204" pitchFamily="34" charset="0"/>
                <a:cs typeface="Arial" panose="020B0604020202020204" pitchFamily="34" charset="0"/>
              </a:rPr>
              <a:t>Houseman EA, </a:t>
            </a:r>
            <a:r>
              <a:rPr lang="en-US" sz="1100" dirty="0" err="1">
                <a:latin typeface="Arial" panose="020B0604020202020204" pitchFamily="34" charset="0"/>
                <a:cs typeface="Arial" panose="020B0604020202020204" pitchFamily="34" charset="0"/>
              </a:rPr>
              <a:t>Accomando</a:t>
            </a:r>
            <a:r>
              <a:rPr lang="en-US" sz="1100" dirty="0">
                <a:latin typeface="Arial" panose="020B0604020202020204" pitchFamily="34" charset="0"/>
                <a:cs typeface="Arial" panose="020B0604020202020204" pitchFamily="34" charset="0"/>
              </a:rPr>
              <a:t> WP, Koestler DC, Christensen BC, Marsit CJ, Nelson HH, </a:t>
            </a:r>
            <a:r>
              <a:rPr lang="en-US" sz="1100" dirty="0" err="1">
                <a:latin typeface="Arial" panose="020B0604020202020204" pitchFamily="34" charset="0"/>
                <a:cs typeface="Arial" panose="020B0604020202020204" pitchFamily="34" charset="0"/>
              </a:rPr>
              <a:t>Wiencke</a:t>
            </a:r>
            <a:r>
              <a:rPr lang="en-US" sz="1100" dirty="0">
                <a:latin typeface="Arial" panose="020B0604020202020204" pitchFamily="34" charset="0"/>
                <a:cs typeface="Arial" panose="020B0604020202020204" pitchFamily="34" charset="0"/>
              </a:rPr>
              <a:t> JK, Kelsey KT. DNA methylation arrays as surrogate measures of cell mixture distribution. BMC Bioinformatics. 2012 May 8;13:86. PMCID: PMC3532182</a:t>
            </a:r>
          </a:p>
        </p:txBody>
      </p:sp>
      <p:sp>
        <p:nvSpPr>
          <p:cNvPr id="60" name="Text Box 7423">
            <a:extLst>
              <a:ext uri="{FF2B5EF4-FFF2-40B4-BE49-F238E27FC236}">
                <a16:creationId xmlns:a16="http://schemas.microsoft.com/office/drawing/2014/main" id="{3D6AC739-E770-4637-B606-E460759F63DD}"/>
              </a:ext>
            </a:extLst>
          </p:cNvPr>
          <p:cNvSpPr txBox="1">
            <a:spLocks noChangeArrowheads="1"/>
          </p:cNvSpPr>
          <p:nvPr/>
        </p:nvSpPr>
        <p:spPr bwMode="auto">
          <a:xfrm>
            <a:off x="697706" y="12958703"/>
            <a:ext cx="7315200"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Char char="•"/>
              <a:defRPr sz="101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8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76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63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63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63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63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63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6300">
                <a:solidFill>
                  <a:schemeClr val="tx1"/>
                </a:solidFill>
                <a:latin typeface="Times New Roman" panose="02020603050405020304" pitchFamily="18" charset="0"/>
                <a:ea typeface="ＭＳ Ｐゴシック" panose="020B0600070205080204" pitchFamily="34" charset="-128"/>
              </a:defRPr>
            </a:lvl9pPr>
          </a:lstStyle>
          <a:p>
            <a:pPr algn="just" eaLnBrk="1" hangingPunct="1">
              <a:buFont typeface="Wingdings" panose="05000000000000000000" pitchFamily="2" charset="2"/>
              <a:buChar char="v"/>
            </a:pPr>
            <a:r>
              <a:rPr lang="en-US" altLang="en-US" sz="2000" dirty="0">
                <a:latin typeface="Arial" panose="020B0604020202020204" pitchFamily="34" charset="0"/>
                <a:cs typeface="Arial" panose="020B0604020202020204" pitchFamily="34" charset="0"/>
              </a:rPr>
              <a:t>We quantified the rate of change in epigenetic age compared to chronological age over time in YPHIV and youth who are perinatally HIV-exposed uninfected (YPHEU), and among YPHIV, examined associations with time-averaged area under the curve (AUC) HIV RNA viral load (VL) and CD4</a:t>
            </a:r>
            <a:r>
              <a:rPr lang="en-US" altLang="en-US" sz="2000" baseline="30000" dirty="0">
                <a:latin typeface="Arial" panose="020B0604020202020204" pitchFamily="34" charset="0"/>
                <a:cs typeface="Arial" panose="020B0604020202020204" pitchFamily="34" charset="0"/>
              </a:rPr>
              <a:t>+</a:t>
            </a:r>
            <a:r>
              <a:rPr lang="en-US" altLang="en-US" sz="2000" dirty="0">
                <a:latin typeface="Arial" panose="020B0604020202020204" pitchFamily="34" charset="0"/>
                <a:cs typeface="Arial" panose="020B0604020202020204" pitchFamily="34" charset="0"/>
              </a:rPr>
              <a:t> T-cell count. </a:t>
            </a:r>
            <a:endParaRPr lang="en-US" altLang="en-US" sz="2000" b="1" dirty="0">
              <a:latin typeface="Arial" panose="020B0604020202020204" pitchFamily="34" charset="0"/>
              <a:cs typeface="Arial" panose="020B0604020202020204" pitchFamily="34" charset="0"/>
            </a:endParaRPr>
          </a:p>
        </p:txBody>
      </p:sp>
      <p:sp>
        <p:nvSpPr>
          <p:cNvPr id="61" name="Text Box 18">
            <a:extLst>
              <a:ext uri="{FF2B5EF4-FFF2-40B4-BE49-F238E27FC236}">
                <a16:creationId xmlns:a16="http://schemas.microsoft.com/office/drawing/2014/main" id="{3C09F09E-C15B-4549-BEB4-80A15281454F}"/>
              </a:ext>
            </a:extLst>
          </p:cNvPr>
          <p:cNvSpPr txBox="1">
            <a:spLocks noChangeArrowheads="1"/>
          </p:cNvSpPr>
          <p:nvPr/>
        </p:nvSpPr>
        <p:spPr bwMode="auto">
          <a:xfrm>
            <a:off x="675481" y="15047119"/>
            <a:ext cx="7315200" cy="461665"/>
          </a:xfrm>
          <a:prstGeom prst="rect">
            <a:avLst/>
          </a:prstGeom>
          <a:solidFill>
            <a:srgbClr val="7E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ctr" eaLnBrk="1" hangingPunct="1">
              <a:defRPr/>
            </a:pPr>
            <a:r>
              <a:rPr lang="en-US" altLang="en-US" b="1" dirty="0">
                <a:solidFill>
                  <a:schemeClr val="bg1"/>
                </a:solidFill>
                <a:latin typeface="Arial" panose="020B0604020202020204" pitchFamily="34" charset="0"/>
                <a:cs typeface="Arial" panose="020B0604020202020204" pitchFamily="34" charset="0"/>
              </a:rPr>
              <a:t>METHODS</a:t>
            </a:r>
          </a:p>
        </p:txBody>
      </p:sp>
      <p:sp>
        <p:nvSpPr>
          <p:cNvPr id="64" name="Text Box 18">
            <a:extLst>
              <a:ext uri="{FF2B5EF4-FFF2-40B4-BE49-F238E27FC236}">
                <a16:creationId xmlns:a16="http://schemas.microsoft.com/office/drawing/2014/main" id="{6E19F08D-B08C-45E7-AD36-8F062CEEB1F0}"/>
              </a:ext>
            </a:extLst>
          </p:cNvPr>
          <p:cNvSpPr txBox="1">
            <a:spLocks noChangeArrowheads="1"/>
          </p:cNvSpPr>
          <p:nvPr/>
        </p:nvSpPr>
        <p:spPr bwMode="auto">
          <a:xfrm>
            <a:off x="8338344" y="19083196"/>
            <a:ext cx="7315200" cy="461665"/>
          </a:xfrm>
          <a:prstGeom prst="rect">
            <a:avLst/>
          </a:prstGeom>
          <a:solidFill>
            <a:srgbClr val="7E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ctr" eaLnBrk="1" hangingPunct="1">
              <a:defRPr/>
            </a:pPr>
            <a:r>
              <a:rPr lang="en-US" altLang="en-US" b="1" dirty="0">
                <a:solidFill>
                  <a:schemeClr val="bg1"/>
                </a:solidFill>
                <a:latin typeface="Arial" panose="020B0604020202020204" pitchFamily="34" charset="0"/>
                <a:cs typeface="Arial" panose="020B0604020202020204" pitchFamily="34" charset="0"/>
              </a:rPr>
              <a:t>RESULTS</a:t>
            </a:r>
          </a:p>
        </p:txBody>
      </p:sp>
      <p:sp>
        <p:nvSpPr>
          <p:cNvPr id="3" name="Rectangle 2">
            <a:extLst>
              <a:ext uri="{FF2B5EF4-FFF2-40B4-BE49-F238E27FC236}">
                <a16:creationId xmlns:a16="http://schemas.microsoft.com/office/drawing/2014/main" id="{5E046142-9367-49D4-AC86-EF58F776F01B}"/>
              </a:ext>
            </a:extLst>
          </p:cNvPr>
          <p:cNvSpPr/>
          <p:nvPr/>
        </p:nvSpPr>
        <p:spPr>
          <a:xfrm>
            <a:off x="16066294" y="23582239"/>
            <a:ext cx="7315200" cy="6863417"/>
          </a:xfrm>
          <a:prstGeom prst="rect">
            <a:avLst/>
          </a:prstGeom>
        </p:spPr>
        <p:txBody>
          <a:bodyPr wrap="square">
            <a:spAutoFit/>
          </a:bodyPr>
          <a:lstStyle/>
          <a:p>
            <a:pPr marL="342900" indent="-342900" algn="just">
              <a:buFont typeface="Wingdings" panose="05000000000000000000" pitchFamily="2" charset="2"/>
              <a:buChar char="v"/>
            </a:pPr>
            <a:r>
              <a:rPr lang="en-US" altLang="en-US" sz="2000" b="1" dirty="0">
                <a:latin typeface="Arial" panose="020B0604020202020204" pitchFamily="34" charset="0"/>
                <a:cs typeface="Arial" panose="020B0604020202020204" pitchFamily="34" charset="0"/>
              </a:rPr>
              <a:t>Table 4 Model 6: </a:t>
            </a:r>
            <a:r>
              <a:rPr lang="en-US" altLang="en-US" sz="2000" dirty="0">
                <a:latin typeface="Arial" panose="020B0604020202020204" pitchFamily="34" charset="0"/>
                <a:cs typeface="Arial" panose="020B0604020202020204" pitchFamily="34" charset="0"/>
              </a:rPr>
              <a:t>Among YPHIV, the chronological age-adjusted difference in epigenetic age comparing youth not on ART to those on PI-containing ART was 3.32 years (95% CI: -0.11, 6.75).  </a:t>
            </a:r>
          </a:p>
          <a:p>
            <a:pPr marL="342900" indent="-342900" algn="just">
              <a:buFont typeface="Wingdings" panose="05000000000000000000" pitchFamily="2" charset="2"/>
              <a:buChar char="v"/>
            </a:pPr>
            <a:endParaRPr lang="en-US" altLang="en-US" sz="2000" dirty="0">
              <a:latin typeface="Arial" panose="020B0604020202020204" pitchFamily="34" charset="0"/>
              <a:cs typeface="Arial" panose="020B0604020202020204" pitchFamily="34" charset="0"/>
            </a:endParaRPr>
          </a:p>
          <a:p>
            <a:pPr marL="342900" indent="-342900" algn="just">
              <a:buFont typeface="Wingdings" panose="05000000000000000000" pitchFamily="2" charset="2"/>
              <a:buChar char="v"/>
            </a:pPr>
            <a:r>
              <a:rPr lang="en-US" altLang="en-US" sz="2000" b="1" dirty="0">
                <a:latin typeface="Arial" panose="020B0604020202020204" pitchFamily="34" charset="0"/>
                <a:cs typeface="Arial" panose="020B0604020202020204" pitchFamily="34" charset="0"/>
              </a:rPr>
              <a:t>Table 4 Models 7: </a:t>
            </a:r>
            <a:r>
              <a:rPr lang="en-US" altLang="en-US" sz="2000" dirty="0">
                <a:latin typeface="Arial" panose="020B0604020202020204" pitchFamily="34" charset="0"/>
                <a:cs typeface="Arial" panose="020B0604020202020204" pitchFamily="34" charset="0"/>
              </a:rPr>
              <a:t>Higher time-averaged AUC HIV-RNA VL was associated with an increase in epigenetic age over time [2.72 years per log10 copies/mL, (95% CI: 1.09, 4.34)]</a:t>
            </a:r>
          </a:p>
          <a:p>
            <a:pPr marL="342900" indent="-342900" algn="just">
              <a:buFont typeface="Wingdings" panose="05000000000000000000" pitchFamily="2" charset="2"/>
              <a:buChar char="v"/>
            </a:pPr>
            <a:endParaRPr lang="en-US" altLang="en-US" sz="2000" dirty="0">
              <a:latin typeface="Arial" panose="020B0604020202020204" pitchFamily="34" charset="0"/>
              <a:cs typeface="Arial" panose="020B0604020202020204" pitchFamily="34" charset="0"/>
            </a:endParaRPr>
          </a:p>
          <a:p>
            <a:pPr marL="342900" indent="-342900" algn="just">
              <a:buFont typeface="Wingdings" panose="05000000000000000000" pitchFamily="2" charset="2"/>
              <a:buChar char="v"/>
            </a:pPr>
            <a:r>
              <a:rPr lang="en-US" altLang="en-US" sz="2000" b="1" dirty="0">
                <a:latin typeface="Arial" panose="020B0604020202020204" pitchFamily="34" charset="0"/>
                <a:cs typeface="Arial" panose="020B0604020202020204" pitchFamily="34" charset="0"/>
              </a:rPr>
              <a:t>Table 4 Model 8: </a:t>
            </a:r>
            <a:r>
              <a:rPr lang="en-US" altLang="en-US" sz="2000" dirty="0">
                <a:latin typeface="Arial" panose="020B0604020202020204" pitchFamily="34" charset="0"/>
                <a:cs typeface="Arial" panose="020B0604020202020204" pitchFamily="34" charset="0"/>
              </a:rPr>
              <a:t>Higher time-averaged AUC CD4 T-cell count was associated with a decrease in epigenetic age over time [-0.44 years per 100 cells/mm</a:t>
            </a:r>
            <a:r>
              <a:rPr lang="en-US" altLang="en-US" sz="2000" baseline="30000" dirty="0">
                <a:latin typeface="Arial" panose="020B0604020202020204" pitchFamily="34" charset="0"/>
                <a:cs typeface="Arial" panose="020B0604020202020204" pitchFamily="34" charset="0"/>
              </a:rPr>
              <a:t>3</a:t>
            </a:r>
            <a:r>
              <a:rPr lang="en-US" altLang="en-US" sz="2000" dirty="0">
                <a:latin typeface="Arial" panose="020B0604020202020204" pitchFamily="34" charset="0"/>
                <a:cs typeface="Arial" panose="020B0604020202020204" pitchFamily="34" charset="0"/>
              </a:rPr>
              <a:t>, (95% CI: -0.73, -0.14)]. </a:t>
            </a:r>
          </a:p>
          <a:p>
            <a:pPr marL="342900" indent="-342900" algn="just">
              <a:buFont typeface="Wingdings" panose="05000000000000000000" pitchFamily="2" charset="2"/>
              <a:buChar char="v"/>
            </a:pPr>
            <a:endParaRPr lang="en-US" altLang="en-US" sz="2000" dirty="0">
              <a:latin typeface="Arial" panose="020B0604020202020204" pitchFamily="34" charset="0"/>
              <a:cs typeface="Arial" panose="020B0604020202020204" pitchFamily="34" charset="0"/>
            </a:endParaRPr>
          </a:p>
          <a:p>
            <a:pPr marL="342900" indent="-342900" algn="just">
              <a:buFont typeface="Wingdings" panose="05000000000000000000" pitchFamily="2" charset="2"/>
              <a:buChar char="v"/>
            </a:pPr>
            <a:r>
              <a:rPr lang="en-US" altLang="en-US" sz="2000" b="1" dirty="0">
                <a:latin typeface="Arial" panose="020B0604020202020204" pitchFamily="34" charset="0"/>
                <a:cs typeface="Arial" panose="020B0604020202020204" pitchFamily="34" charset="0"/>
              </a:rPr>
              <a:t>Table 4 Model 9</a:t>
            </a:r>
            <a:r>
              <a:rPr lang="en-US" altLang="en-US" sz="2000" dirty="0">
                <a:latin typeface="Arial" panose="020B0604020202020204" pitchFamily="34" charset="0"/>
                <a:cs typeface="Arial" panose="020B0604020202020204" pitchFamily="34" charset="0"/>
              </a:rPr>
              <a:t>: In a multivariable model, higher AUC HIV-RNA VL was associated with an increase in epigenetic age over time [2.19 years per log10 copies/mL, (95% CI: 0.65, 3.74)], whereas a higher time-averaged AUC CD4 T-cell count was associated with a decrease in epigenetic age over time [-0.34 years per 100 cells/mm</a:t>
            </a:r>
            <a:r>
              <a:rPr lang="en-US" altLang="en-US" sz="2000" baseline="30000" dirty="0">
                <a:latin typeface="Arial" panose="020B0604020202020204" pitchFamily="34" charset="0"/>
                <a:cs typeface="Arial" panose="020B0604020202020204" pitchFamily="34" charset="0"/>
              </a:rPr>
              <a:t>3</a:t>
            </a:r>
            <a:r>
              <a:rPr lang="en-US" altLang="en-US" sz="2000" dirty="0">
                <a:latin typeface="Arial" panose="020B0604020202020204" pitchFamily="34" charset="0"/>
                <a:cs typeface="Arial" panose="020B0604020202020204" pitchFamily="34" charset="0"/>
              </a:rPr>
              <a:t>, (95% CI: -0.63, -0.06)] in YPHIV.</a:t>
            </a:r>
          </a:p>
          <a:p>
            <a:pPr marL="342900" indent="-342900" algn="just">
              <a:buFont typeface="Wingdings" panose="05000000000000000000" pitchFamily="2" charset="2"/>
              <a:buChar char="v"/>
            </a:pPr>
            <a:endParaRPr lang="en-US" altLang="en-US" sz="2000" dirty="0">
              <a:latin typeface="Arial" panose="020B0604020202020204" pitchFamily="34" charset="0"/>
              <a:cs typeface="Arial" panose="020B0604020202020204" pitchFamily="34" charset="0"/>
            </a:endParaRPr>
          </a:p>
        </p:txBody>
      </p:sp>
      <p:graphicFrame>
        <p:nvGraphicFramePr>
          <p:cNvPr id="6" name="Table 5">
            <a:extLst>
              <a:ext uri="{FF2B5EF4-FFF2-40B4-BE49-F238E27FC236}">
                <a16:creationId xmlns:a16="http://schemas.microsoft.com/office/drawing/2014/main" id="{D4DBF6C8-9C74-4A54-91AB-522C0E23DDAF}"/>
              </a:ext>
            </a:extLst>
          </p:cNvPr>
          <p:cNvGraphicFramePr>
            <a:graphicFrameLocks noGrp="1"/>
          </p:cNvGraphicFramePr>
          <p:nvPr>
            <p:extLst>
              <p:ext uri="{D42A27DB-BD31-4B8C-83A1-F6EECF244321}">
                <p14:modId xmlns:p14="http://schemas.microsoft.com/office/powerpoint/2010/main" val="1287031336"/>
              </p:ext>
            </p:extLst>
          </p:nvPr>
        </p:nvGraphicFramePr>
        <p:xfrm>
          <a:off x="26232604" y="6440627"/>
          <a:ext cx="8066088" cy="4010472"/>
        </p:xfrm>
        <a:graphic>
          <a:graphicData uri="http://schemas.openxmlformats.org/drawingml/2006/table">
            <a:tbl>
              <a:tblPr firstRow="1" bandRow="1">
                <a:tableStyleId>{93296810-A885-4BE3-A3E7-6D5BEEA58F35}</a:tableStyleId>
              </a:tblPr>
              <a:tblGrid>
                <a:gridCol w="4649746">
                  <a:extLst>
                    <a:ext uri="{9D8B030D-6E8A-4147-A177-3AD203B41FA5}">
                      <a16:colId xmlns:a16="http://schemas.microsoft.com/office/drawing/2014/main" val="1714761841"/>
                    </a:ext>
                  </a:extLst>
                </a:gridCol>
                <a:gridCol w="1824570">
                  <a:extLst>
                    <a:ext uri="{9D8B030D-6E8A-4147-A177-3AD203B41FA5}">
                      <a16:colId xmlns:a16="http://schemas.microsoft.com/office/drawing/2014/main" val="1090596950"/>
                    </a:ext>
                  </a:extLst>
                </a:gridCol>
                <a:gridCol w="1591772">
                  <a:extLst>
                    <a:ext uri="{9D8B030D-6E8A-4147-A177-3AD203B41FA5}">
                      <a16:colId xmlns:a16="http://schemas.microsoft.com/office/drawing/2014/main" val="2471817661"/>
                    </a:ext>
                  </a:extLst>
                </a:gridCol>
              </a:tblGrid>
              <a:tr h="654210">
                <a:tc>
                  <a:txBody>
                    <a:bodyPr/>
                    <a:lstStyle/>
                    <a:p>
                      <a:r>
                        <a:rPr lang="en-US" sz="1800" dirty="0">
                          <a:latin typeface="Arial" panose="020B0604020202020204" pitchFamily="34" charset="0"/>
                          <a:cs typeface="Arial" panose="020B0604020202020204" pitchFamily="34" charset="0"/>
                        </a:rPr>
                        <a:t>Characteristic</a:t>
                      </a:r>
                    </a:p>
                  </a:txBody>
                  <a:tcPr anchor="ctr"/>
                </a:tc>
                <a:tc>
                  <a:txBody>
                    <a:bodyPr/>
                    <a:lstStyle/>
                    <a:p>
                      <a:pPr algn="ctr"/>
                      <a:r>
                        <a:rPr lang="en-US" sz="1800" dirty="0">
                          <a:latin typeface="Arial" panose="020B0604020202020204" pitchFamily="34" charset="0"/>
                          <a:cs typeface="Arial" panose="020B0604020202020204" pitchFamily="34" charset="0"/>
                        </a:rPr>
                        <a:t>Timepoint 1</a:t>
                      </a:r>
                    </a:p>
                  </a:txBody>
                  <a:tcPr/>
                </a:tc>
                <a:tc>
                  <a:txBody>
                    <a:bodyPr/>
                    <a:lstStyle/>
                    <a:p>
                      <a:pPr algn="ctr"/>
                      <a:r>
                        <a:rPr lang="en-US" sz="1800" dirty="0">
                          <a:latin typeface="Arial" panose="020B0604020202020204" pitchFamily="34" charset="0"/>
                          <a:cs typeface="Arial" panose="020B0604020202020204" pitchFamily="34" charset="0"/>
                        </a:rPr>
                        <a:t>Timepoint 2</a:t>
                      </a:r>
                    </a:p>
                  </a:txBody>
                  <a:tcPr/>
                </a:tc>
                <a:extLst>
                  <a:ext uri="{0D108BD9-81ED-4DB2-BD59-A6C34878D82A}">
                    <a16:rowId xmlns:a16="http://schemas.microsoft.com/office/drawing/2014/main" val="1127959413"/>
                  </a:ext>
                </a:extLst>
              </a:tr>
              <a:tr h="686745">
                <a:tc>
                  <a:txBody>
                    <a:bodyPr/>
                    <a:lstStyle/>
                    <a:p>
                      <a:pPr marL="0" marR="0">
                        <a:lnSpc>
                          <a:spcPct val="107000"/>
                        </a:lnSpc>
                        <a:spcBef>
                          <a:spcPts val="0"/>
                        </a:spcBef>
                        <a:spcAft>
                          <a:spcPts val="0"/>
                        </a:spcAft>
                      </a:pPr>
                      <a:r>
                        <a:rPr lang="en-US" sz="1800" dirty="0">
                          <a:effectLst/>
                          <a:latin typeface="Arial" panose="020B0604020202020204" pitchFamily="34" charset="0"/>
                          <a:cs typeface="Arial" panose="020B0604020202020204" pitchFamily="34" charset="0"/>
                        </a:rPr>
                        <a:t>Time-averaged AUC CD4 T-cell count (cells/mm</a:t>
                      </a:r>
                      <a:r>
                        <a:rPr lang="en-US" sz="1800" baseline="30000" dirty="0">
                          <a:effectLst/>
                          <a:latin typeface="Arial" panose="020B0604020202020204" pitchFamily="34" charset="0"/>
                          <a:cs typeface="Arial" panose="020B0604020202020204" pitchFamily="34" charset="0"/>
                        </a:rPr>
                        <a:t>3</a:t>
                      </a:r>
                      <a:r>
                        <a:rPr lang="en-US" sz="1800" dirty="0">
                          <a:effectLst/>
                          <a:latin typeface="Arial" panose="020B0604020202020204" pitchFamily="34" charset="0"/>
                          <a:cs typeface="Arial" panose="020B0604020202020204" pitchFamily="34" charset="0"/>
                        </a:rPr>
                        <a:t>), Median (Q1, Q3)</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19049" marR="19049" marT="0" marB="0" anchor="ctr"/>
                </a:tc>
                <a:tc>
                  <a:txBody>
                    <a:bodyPr/>
                    <a:lstStyle/>
                    <a:p>
                      <a:pPr marL="0" marR="0" algn="ctr">
                        <a:lnSpc>
                          <a:spcPct val="107000"/>
                        </a:lnSpc>
                        <a:spcBef>
                          <a:spcPts val="0"/>
                        </a:spcBef>
                        <a:spcAft>
                          <a:spcPts val="0"/>
                        </a:spcAft>
                      </a:pPr>
                      <a:r>
                        <a:rPr lang="en-US" sz="1800" dirty="0">
                          <a:effectLst/>
                          <a:latin typeface="Arial" panose="020B0604020202020204" pitchFamily="34" charset="0"/>
                          <a:cs typeface="Arial" panose="020B0604020202020204" pitchFamily="34" charset="0"/>
                        </a:rPr>
                        <a:t>1,228 </a:t>
                      </a:r>
                    </a:p>
                    <a:p>
                      <a:pPr marL="0" marR="0" algn="ctr">
                        <a:lnSpc>
                          <a:spcPct val="107000"/>
                        </a:lnSpc>
                        <a:spcBef>
                          <a:spcPts val="0"/>
                        </a:spcBef>
                        <a:spcAft>
                          <a:spcPts val="0"/>
                        </a:spcAft>
                      </a:pPr>
                      <a:r>
                        <a:rPr lang="en-US" sz="1800" dirty="0">
                          <a:effectLst/>
                          <a:latin typeface="Arial" panose="020B0604020202020204" pitchFamily="34" charset="0"/>
                          <a:cs typeface="Arial" panose="020B0604020202020204" pitchFamily="34" charset="0"/>
                        </a:rPr>
                        <a:t>(1,000, 1,530)</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19049" marR="19049" marT="0" marB="0" anchor="ctr"/>
                </a:tc>
                <a:tc>
                  <a:txBody>
                    <a:bodyPr/>
                    <a:lstStyle/>
                    <a:p>
                      <a:pPr marL="0" marR="0" algn="ctr">
                        <a:lnSpc>
                          <a:spcPct val="107000"/>
                        </a:lnSpc>
                        <a:spcBef>
                          <a:spcPts val="0"/>
                        </a:spcBef>
                        <a:spcAft>
                          <a:spcPts val="0"/>
                        </a:spcAft>
                      </a:pPr>
                      <a:r>
                        <a:rPr lang="en-US" sz="1800" dirty="0">
                          <a:effectLst/>
                          <a:latin typeface="Arial" panose="020B0604020202020204" pitchFamily="34" charset="0"/>
                          <a:cs typeface="Arial" panose="020B0604020202020204" pitchFamily="34" charset="0"/>
                        </a:rPr>
                        <a:t>1,140 </a:t>
                      </a:r>
                    </a:p>
                    <a:p>
                      <a:pPr marL="0" marR="0" algn="ctr">
                        <a:lnSpc>
                          <a:spcPct val="107000"/>
                        </a:lnSpc>
                        <a:spcBef>
                          <a:spcPts val="0"/>
                        </a:spcBef>
                        <a:spcAft>
                          <a:spcPts val="0"/>
                        </a:spcAft>
                      </a:pPr>
                      <a:r>
                        <a:rPr lang="en-US" sz="1800" dirty="0">
                          <a:effectLst/>
                          <a:latin typeface="Arial" panose="020B0604020202020204" pitchFamily="34" charset="0"/>
                          <a:cs typeface="Arial" panose="020B0604020202020204" pitchFamily="34" charset="0"/>
                        </a:rPr>
                        <a:t>(879, 1,359)</a:t>
                      </a:r>
                    </a:p>
                  </a:txBody>
                  <a:tcPr marL="19049" marR="19049" marT="0" marB="0" anchor="ctr"/>
                </a:tc>
                <a:extLst>
                  <a:ext uri="{0D108BD9-81ED-4DB2-BD59-A6C34878D82A}">
                    <a16:rowId xmlns:a16="http://schemas.microsoft.com/office/drawing/2014/main" val="2544507229"/>
                  </a:ext>
                </a:extLst>
              </a:tr>
              <a:tr h="686745">
                <a:tc>
                  <a:txBody>
                    <a:bodyPr/>
                    <a:lstStyle/>
                    <a:p>
                      <a:pPr marL="0" marR="0" lvl="0" indent="0" algn="l" defTabSz="891723" rtl="0" eaLnBrk="1" fontAlgn="auto" latinLnBrk="0" hangingPunct="1">
                        <a:lnSpc>
                          <a:spcPct val="107000"/>
                        </a:lnSpc>
                        <a:spcBef>
                          <a:spcPts val="0"/>
                        </a:spcBef>
                        <a:spcAft>
                          <a:spcPts val="0"/>
                        </a:spcAft>
                        <a:buClrTx/>
                        <a:buSzTx/>
                        <a:buFontTx/>
                        <a:buNone/>
                        <a:tabLst/>
                        <a:defRPr/>
                      </a:pPr>
                      <a:r>
                        <a:rPr lang="en-US" sz="1800" dirty="0">
                          <a:effectLst/>
                          <a:latin typeface="Arial" panose="020B0604020202020204" pitchFamily="34" charset="0"/>
                          <a:cs typeface="Arial" panose="020B0604020202020204" pitchFamily="34" charset="0"/>
                        </a:rPr>
                        <a:t>Time-averaged AUC HIV RNA viral load (log10 copies/ml), Median (Q1, Q3)</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19049" marR="19049" marT="0" marB="0" anchor="ctr"/>
                </a:tc>
                <a:tc>
                  <a:txBody>
                    <a:bodyPr/>
                    <a:lstStyle/>
                    <a:p>
                      <a:pPr marL="0" marR="0" lvl="0" indent="0" algn="ctr" defTabSz="891723" rtl="0" eaLnBrk="1" fontAlgn="auto" latinLnBrk="0" hangingPunct="1">
                        <a:lnSpc>
                          <a:spcPct val="107000"/>
                        </a:lnSpc>
                        <a:spcBef>
                          <a:spcPts val="0"/>
                        </a:spcBef>
                        <a:spcAft>
                          <a:spcPts val="0"/>
                        </a:spcAft>
                        <a:buClrTx/>
                        <a:buSzTx/>
                        <a:buFontTx/>
                        <a:buNone/>
                        <a:tabLst/>
                        <a:defRPr/>
                      </a:pPr>
                      <a:r>
                        <a:rPr lang="en-US" sz="1800" dirty="0">
                          <a:effectLst/>
                          <a:latin typeface="Arial" panose="020B0604020202020204" pitchFamily="34" charset="0"/>
                          <a:cs typeface="Arial" panose="020B0604020202020204" pitchFamily="34" charset="0"/>
                        </a:rPr>
                        <a:t>2.5 </a:t>
                      </a:r>
                    </a:p>
                    <a:p>
                      <a:pPr marL="0" marR="0" lvl="0" indent="0" algn="ctr" defTabSz="891723" rtl="0" eaLnBrk="1" fontAlgn="auto" latinLnBrk="0" hangingPunct="1">
                        <a:lnSpc>
                          <a:spcPct val="107000"/>
                        </a:lnSpc>
                        <a:spcBef>
                          <a:spcPts val="0"/>
                        </a:spcBef>
                        <a:spcAft>
                          <a:spcPts val="0"/>
                        </a:spcAft>
                        <a:buClrTx/>
                        <a:buSzTx/>
                        <a:buFontTx/>
                        <a:buNone/>
                        <a:tabLst/>
                        <a:defRPr/>
                      </a:pPr>
                      <a:r>
                        <a:rPr lang="en-US" sz="1800" dirty="0">
                          <a:effectLst/>
                          <a:latin typeface="Arial" panose="020B0604020202020204" pitchFamily="34" charset="0"/>
                          <a:cs typeface="Arial" panose="020B0604020202020204" pitchFamily="34" charset="0"/>
                        </a:rPr>
                        <a:t>(2.1, 3.2)</a:t>
                      </a:r>
                    </a:p>
                  </a:txBody>
                  <a:tcPr marL="19049" marR="19049" marT="0" marB="0" anchor="ctr"/>
                </a:tc>
                <a:tc>
                  <a:txBody>
                    <a:bodyPr/>
                    <a:lstStyle/>
                    <a:p>
                      <a:pPr marL="0" marR="0" lvl="0" indent="0" algn="ctr" defTabSz="891723" rtl="0" eaLnBrk="1" fontAlgn="auto" latinLnBrk="0" hangingPunct="1">
                        <a:lnSpc>
                          <a:spcPct val="107000"/>
                        </a:lnSpc>
                        <a:spcBef>
                          <a:spcPts val="0"/>
                        </a:spcBef>
                        <a:spcAft>
                          <a:spcPts val="0"/>
                        </a:spcAft>
                        <a:buClrTx/>
                        <a:buSzTx/>
                        <a:buFontTx/>
                        <a:buNone/>
                        <a:tabLst/>
                        <a:defRPr/>
                      </a:pPr>
                      <a:r>
                        <a:rPr lang="en-US" sz="1800" dirty="0">
                          <a:effectLst/>
                          <a:latin typeface="Arial" panose="020B0604020202020204" pitchFamily="34" charset="0"/>
                          <a:cs typeface="Arial" panose="020B0604020202020204" pitchFamily="34" charset="0"/>
                        </a:rPr>
                        <a:t>2.3 </a:t>
                      </a:r>
                    </a:p>
                    <a:p>
                      <a:pPr marL="0" marR="0" lvl="0" indent="0" algn="ctr" defTabSz="891723" rtl="0" eaLnBrk="1" fontAlgn="auto" latinLnBrk="0" hangingPunct="1">
                        <a:lnSpc>
                          <a:spcPct val="107000"/>
                        </a:lnSpc>
                        <a:spcBef>
                          <a:spcPts val="0"/>
                        </a:spcBef>
                        <a:spcAft>
                          <a:spcPts val="0"/>
                        </a:spcAft>
                        <a:buClrTx/>
                        <a:buSzTx/>
                        <a:buFontTx/>
                        <a:buNone/>
                        <a:tabLst/>
                        <a:defRPr/>
                      </a:pPr>
                      <a:r>
                        <a:rPr lang="en-US" sz="1800" dirty="0">
                          <a:effectLst/>
                          <a:latin typeface="Arial" panose="020B0604020202020204" pitchFamily="34" charset="0"/>
                          <a:cs typeface="Arial" panose="020B0604020202020204" pitchFamily="34" charset="0"/>
                        </a:rPr>
                        <a:t>(2.0, 2.9)</a:t>
                      </a:r>
                    </a:p>
                  </a:txBody>
                  <a:tcPr marL="19049" marR="19049" marT="0" marB="0" anchor="ctr"/>
                </a:tc>
                <a:extLst>
                  <a:ext uri="{0D108BD9-81ED-4DB2-BD59-A6C34878D82A}">
                    <a16:rowId xmlns:a16="http://schemas.microsoft.com/office/drawing/2014/main" val="490234901"/>
                  </a:ext>
                </a:extLst>
              </a:tr>
              <a:tr h="330462">
                <a:tc>
                  <a:txBody>
                    <a:bodyPr/>
                    <a:lstStyle/>
                    <a:p>
                      <a:pPr marL="0" marR="0">
                        <a:lnSpc>
                          <a:spcPct val="107000"/>
                        </a:lnSpc>
                        <a:spcBef>
                          <a:spcPts val="0"/>
                        </a:spcBef>
                        <a:spcAft>
                          <a:spcPts val="0"/>
                        </a:spcAft>
                      </a:pPr>
                      <a:r>
                        <a:rPr lang="en-US" sz="1800" dirty="0">
                          <a:effectLst/>
                          <a:latin typeface="Arial" panose="020B0604020202020204" pitchFamily="34" charset="0"/>
                          <a:cs typeface="Arial" panose="020B0604020202020204" pitchFamily="34" charset="0"/>
                        </a:rPr>
                        <a:t>ART Regimen, N (%)</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19049" marR="19049" marT="0" marB="0" anchor="ctr"/>
                </a:tc>
                <a:tc>
                  <a:txBody>
                    <a:bodyPr/>
                    <a:lstStyle/>
                    <a:p>
                      <a:pPr marL="0" marR="0" algn="ctr">
                        <a:lnSpc>
                          <a:spcPct val="107000"/>
                        </a:lnSpc>
                        <a:spcBef>
                          <a:spcPts val="0"/>
                        </a:spcBef>
                        <a:spcAft>
                          <a:spcPts val="0"/>
                        </a:spcAft>
                      </a:pP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19049" marR="19049" marT="0" marB="0"/>
                </a:tc>
                <a:tc>
                  <a:txBody>
                    <a:bodyPr/>
                    <a:lstStyle/>
                    <a:p>
                      <a:pPr marL="0" marR="0" algn="ctr">
                        <a:lnSpc>
                          <a:spcPct val="107000"/>
                        </a:lnSpc>
                        <a:spcBef>
                          <a:spcPts val="0"/>
                        </a:spcBef>
                        <a:spcAft>
                          <a:spcPts val="0"/>
                        </a:spcAft>
                      </a:pP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19049" marR="19049" marT="0" marB="0"/>
                </a:tc>
                <a:extLst>
                  <a:ext uri="{0D108BD9-81ED-4DB2-BD59-A6C34878D82A}">
                    <a16:rowId xmlns:a16="http://schemas.microsoft.com/office/drawing/2014/main" val="2388707561"/>
                  </a:ext>
                </a:extLst>
              </a:tr>
              <a:tr h="330462">
                <a:tc>
                  <a:txBody>
                    <a:bodyPr/>
                    <a:lstStyle/>
                    <a:p>
                      <a:pPr marL="0" marR="0">
                        <a:lnSpc>
                          <a:spcPct val="107000"/>
                        </a:lnSpc>
                        <a:spcBef>
                          <a:spcPts val="0"/>
                        </a:spcBef>
                        <a:spcAft>
                          <a:spcPts val="0"/>
                        </a:spcAft>
                      </a:pPr>
                      <a:r>
                        <a:rPr lang="en-US" sz="1800" dirty="0">
                          <a:effectLst/>
                          <a:latin typeface="Arial" panose="020B0604020202020204" pitchFamily="34" charset="0"/>
                          <a:cs typeface="Arial" panose="020B0604020202020204" pitchFamily="34" charset="0"/>
                        </a:rPr>
                        <a:t>      INSTI-based ART </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19049" marR="19049" marT="0" marB="0"/>
                </a:tc>
                <a:tc>
                  <a:txBody>
                    <a:bodyPr/>
                    <a:lstStyle/>
                    <a:p>
                      <a:pPr marL="0" marR="0" algn="ctr">
                        <a:lnSpc>
                          <a:spcPct val="107000"/>
                        </a:lnSpc>
                        <a:spcBef>
                          <a:spcPts val="0"/>
                        </a:spcBef>
                        <a:spcAft>
                          <a:spcPts val="0"/>
                        </a:spcAft>
                      </a:pPr>
                      <a:r>
                        <a:rPr lang="en-US" sz="1800" dirty="0">
                          <a:effectLst/>
                          <a:latin typeface="Arial" panose="020B0604020202020204" pitchFamily="34" charset="0"/>
                          <a:cs typeface="Arial" panose="020B0604020202020204" pitchFamily="34" charset="0"/>
                        </a:rPr>
                        <a:t>1 (3.1%)</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19049" marR="19049" marT="0" marB="0"/>
                </a:tc>
                <a:tc>
                  <a:txBody>
                    <a:bodyPr/>
                    <a:lstStyle/>
                    <a:p>
                      <a:pPr marL="0" marR="0" algn="ctr">
                        <a:lnSpc>
                          <a:spcPct val="107000"/>
                        </a:lnSpc>
                        <a:spcBef>
                          <a:spcPts val="0"/>
                        </a:spcBef>
                        <a:spcAft>
                          <a:spcPts val="0"/>
                        </a:spcAft>
                      </a:pPr>
                      <a:r>
                        <a:rPr lang="en-US" sz="1800" dirty="0">
                          <a:effectLst/>
                          <a:latin typeface="Arial" panose="020B0604020202020204" pitchFamily="34" charset="0"/>
                          <a:cs typeface="Arial" panose="020B0604020202020204" pitchFamily="34" charset="0"/>
                        </a:rPr>
                        <a:t>8 (25.0%)</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19049" marR="19049" marT="0" marB="0"/>
                </a:tc>
                <a:extLst>
                  <a:ext uri="{0D108BD9-81ED-4DB2-BD59-A6C34878D82A}">
                    <a16:rowId xmlns:a16="http://schemas.microsoft.com/office/drawing/2014/main" val="2580885066"/>
                  </a:ext>
                </a:extLst>
              </a:tr>
              <a:tr h="330462">
                <a:tc>
                  <a:txBody>
                    <a:bodyPr/>
                    <a:lstStyle/>
                    <a:p>
                      <a:pPr marL="0" marR="0">
                        <a:lnSpc>
                          <a:spcPct val="107000"/>
                        </a:lnSpc>
                        <a:spcBef>
                          <a:spcPts val="0"/>
                        </a:spcBef>
                        <a:spcAft>
                          <a:spcPts val="0"/>
                        </a:spcAft>
                      </a:pPr>
                      <a:r>
                        <a:rPr lang="en-US" sz="1800" dirty="0">
                          <a:effectLst/>
                          <a:latin typeface="Arial" panose="020B0604020202020204" pitchFamily="34" charset="0"/>
                          <a:cs typeface="Arial" panose="020B0604020202020204" pitchFamily="34" charset="0"/>
                        </a:rPr>
                        <a:t>      PI-based ART</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19049" marR="19049" marT="0" marB="0"/>
                </a:tc>
                <a:tc>
                  <a:txBody>
                    <a:bodyPr/>
                    <a:lstStyle/>
                    <a:p>
                      <a:pPr marL="0" marR="0" algn="ctr">
                        <a:lnSpc>
                          <a:spcPct val="107000"/>
                        </a:lnSpc>
                        <a:spcBef>
                          <a:spcPts val="0"/>
                        </a:spcBef>
                        <a:spcAft>
                          <a:spcPts val="0"/>
                        </a:spcAft>
                      </a:pPr>
                      <a:r>
                        <a:rPr lang="en-US" sz="1800" dirty="0">
                          <a:effectLst/>
                          <a:latin typeface="Arial" panose="020B0604020202020204" pitchFamily="34" charset="0"/>
                          <a:cs typeface="Arial" panose="020B0604020202020204" pitchFamily="34" charset="0"/>
                        </a:rPr>
                        <a:t>25 (78.1%)</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19049" marR="19049" marT="0" marB="0"/>
                </a:tc>
                <a:tc>
                  <a:txBody>
                    <a:bodyPr/>
                    <a:lstStyle/>
                    <a:p>
                      <a:pPr marL="0" marR="0" algn="ctr">
                        <a:lnSpc>
                          <a:spcPct val="107000"/>
                        </a:lnSpc>
                        <a:spcBef>
                          <a:spcPts val="0"/>
                        </a:spcBef>
                        <a:spcAft>
                          <a:spcPts val="0"/>
                        </a:spcAft>
                      </a:pPr>
                      <a:r>
                        <a:rPr lang="en-US" sz="1800" dirty="0">
                          <a:effectLst/>
                          <a:latin typeface="Arial" panose="020B0604020202020204" pitchFamily="34" charset="0"/>
                          <a:cs typeface="Arial" panose="020B0604020202020204" pitchFamily="34" charset="0"/>
                        </a:rPr>
                        <a:t>7 (21.9%)</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19049" marR="19049" marT="0" marB="0"/>
                </a:tc>
                <a:extLst>
                  <a:ext uri="{0D108BD9-81ED-4DB2-BD59-A6C34878D82A}">
                    <a16:rowId xmlns:a16="http://schemas.microsoft.com/office/drawing/2014/main" val="88627484"/>
                  </a:ext>
                </a:extLst>
              </a:tr>
              <a:tr h="330462">
                <a:tc>
                  <a:txBody>
                    <a:bodyPr/>
                    <a:lstStyle/>
                    <a:p>
                      <a:pPr marL="0" marR="0">
                        <a:lnSpc>
                          <a:spcPct val="107000"/>
                        </a:lnSpc>
                        <a:spcBef>
                          <a:spcPts val="0"/>
                        </a:spcBef>
                        <a:spcAft>
                          <a:spcPts val="0"/>
                        </a:spcAft>
                      </a:pPr>
                      <a:r>
                        <a:rPr lang="en-US" sz="1800" dirty="0">
                          <a:effectLst/>
                          <a:latin typeface="Arial" panose="020B0604020202020204" pitchFamily="34" charset="0"/>
                          <a:cs typeface="Arial" panose="020B0604020202020204" pitchFamily="34" charset="0"/>
                        </a:rPr>
                        <a:t>      NNRTI-based ART</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19049" marR="19049" marT="0" marB="0"/>
                </a:tc>
                <a:tc>
                  <a:txBody>
                    <a:bodyPr/>
                    <a:lstStyle/>
                    <a:p>
                      <a:pPr marL="0" marR="0" algn="ctr">
                        <a:lnSpc>
                          <a:spcPct val="107000"/>
                        </a:lnSpc>
                        <a:spcBef>
                          <a:spcPts val="0"/>
                        </a:spcBef>
                        <a:spcAft>
                          <a:spcPts val="0"/>
                        </a:spcAft>
                      </a:pPr>
                      <a:r>
                        <a:rPr lang="en-US" sz="1800" dirty="0">
                          <a:effectLst/>
                          <a:latin typeface="Arial" panose="020B0604020202020204" pitchFamily="34" charset="0"/>
                          <a:cs typeface="Arial" panose="020B0604020202020204" pitchFamily="34" charset="0"/>
                        </a:rPr>
                        <a:t>3 (9.4%)</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19049" marR="19049" marT="0" marB="0"/>
                </a:tc>
                <a:tc>
                  <a:txBody>
                    <a:bodyPr/>
                    <a:lstStyle/>
                    <a:p>
                      <a:pPr marL="0" marR="0" algn="ctr">
                        <a:lnSpc>
                          <a:spcPct val="107000"/>
                        </a:lnSpc>
                        <a:spcBef>
                          <a:spcPts val="0"/>
                        </a:spcBef>
                        <a:spcAft>
                          <a:spcPts val="0"/>
                        </a:spcAft>
                      </a:pPr>
                      <a:r>
                        <a:rPr lang="en-US" sz="1800" dirty="0">
                          <a:effectLst/>
                          <a:latin typeface="Arial" panose="020B0604020202020204" pitchFamily="34" charset="0"/>
                          <a:cs typeface="Arial" panose="020B0604020202020204" pitchFamily="34" charset="0"/>
                        </a:rPr>
                        <a:t>10 (31.3%)</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19049" marR="19049" marT="0" marB="0"/>
                </a:tc>
                <a:extLst>
                  <a:ext uri="{0D108BD9-81ED-4DB2-BD59-A6C34878D82A}">
                    <a16:rowId xmlns:a16="http://schemas.microsoft.com/office/drawing/2014/main" val="2312720876"/>
                  </a:ext>
                </a:extLst>
              </a:tr>
              <a:tr h="330462">
                <a:tc>
                  <a:txBody>
                    <a:bodyPr/>
                    <a:lstStyle/>
                    <a:p>
                      <a:pPr marL="0" marR="0">
                        <a:lnSpc>
                          <a:spcPct val="107000"/>
                        </a:lnSpc>
                        <a:spcBef>
                          <a:spcPts val="0"/>
                        </a:spcBef>
                        <a:spcAft>
                          <a:spcPts val="0"/>
                        </a:spcAft>
                      </a:pPr>
                      <a:r>
                        <a:rPr lang="en-US" sz="1800" dirty="0">
                          <a:effectLst/>
                          <a:latin typeface="Arial" panose="020B0604020202020204" pitchFamily="34" charset="0"/>
                          <a:cs typeface="Arial" panose="020B0604020202020204" pitchFamily="34" charset="0"/>
                        </a:rPr>
                        <a:t>      Other ARV</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19049" marR="19049" marT="0" marB="0"/>
                </a:tc>
                <a:tc>
                  <a:txBody>
                    <a:bodyPr/>
                    <a:lstStyle/>
                    <a:p>
                      <a:pPr marL="0" marR="0" algn="ctr">
                        <a:lnSpc>
                          <a:spcPct val="107000"/>
                        </a:lnSpc>
                        <a:spcBef>
                          <a:spcPts val="0"/>
                        </a:spcBef>
                        <a:spcAft>
                          <a:spcPts val="0"/>
                        </a:spcAft>
                      </a:pPr>
                      <a:r>
                        <a:rPr lang="en-US" sz="1800" dirty="0">
                          <a:effectLst/>
                          <a:latin typeface="Arial" panose="020B0604020202020204" pitchFamily="34" charset="0"/>
                          <a:cs typeface="Arial" panose="020B0604020202020204" pitchFamily="34" charset="0"/>
                        </a:rPr>
                        <a:t>1 (3.1%)</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19049" marR="19049" marT="0" marB="0"/>
                </a:tc>
                <a:tc>
                  <a:txBody>
                    <a:bodyPr/>
                    <a:lstStyle/>
                    <a:p>
                      <a:pPr marL="0" marR="0" algn="ctr">
                        <a:lnSpc>
                          <a:spcPct val="107000"/>
                        </a:lnSpc>
                        <a:spcBef>
                          <a:spcPts val="0"/>
                        </a:spcBef>
                        <a:spcAft>
                          <a:spcPts val="0"/>
                        </a:spcAft>
                      </a:pPr>
                      <a:r>
                        <a:rPr lang="en-US" sz="1800" dirty="0">
                          <a:effectLst/>
                          <a:latin typeface="Arial" panose="020B0604020202020204" pitchFamily="34" charset="0"/>
                          <a:cs typeface="Arial" panose="020B0604020202020204" pitchFamily="34" charset="0"/>
                        </a:rPr>
                        <a:t>3 (9.4%)</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19049" marR="19049" marT="0" marB="0"/>
                </a:tc>
                <a:extLst>
                  <a:ext uri="{0D108BD9-81ED-4DB2-BD59-A6C34878D82A}">
                    <a16:rowId xmlns:a16="http://schemas.microsoft.com/office/drawing/2014/main" val="3290249547"/>
                  </a:ext>
                </a:extLst>
              </a:tr>
              <a:tr h="330462">
                <a:tc>
                  <a:txBody>
                    <a:bodyPr/>
                    <a:lstStyle/>
                    <a:p>
                      <a:pPr marL="0" marR="0">
                        <a:lnSpc>
                          <a:spcPct val="107000"/>
                        </a:lnSpc>
                        <a:spcBef>
                          <a:spcPts val="0"/>
                        </a:spcBef>
                        <a:spcAft>
                          <a:spcPts val="0"/>
                        </a:spcAft>
                      </a:pPr>
                      <a:r>
                        <a:rPr lang="en-US" sz="1800" dirty="0">
                          <a:effectLst/>
                          <a:latin typeface="Arial" panose="020B0604020202020204" pitchFamily="34" charset="0"/>
                          <a:cs typeface="Arial" panose="020B0604020202020204" pitchFamily="34" charset="0"/>
                        </a:rPr>
                        <a:t>      No ARV</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19049" marR="19049" marT="0" marB="0"/>
                </a:tc>
                <a:tc>
                  <a:txBody>
                    <a:bodyPr/>
                    <a:lstStyle/>
                    <a:p>
                      <a:pPr marL="0" marR="0" algn="ctr">
                        <a:lnSpc>
                          <a:spcPct val="107000"/>
                        </a:lnSpc>
                        <a:spcBef>
                          <a:spcPts val="0"/>
                        </a:spcBef>
                        <a:spcAft>
                          <a:spcPts val="0"/>
                        </a:spcAft>
                      </a:pPr>
                      <a:r>
                        <a:rPr lang="en-US" sz="1800" dirty="0">
                          <a:effectLst/>
                          <a:latin typeface="Arial" panose="020B0604020202020204" pitchFamily="34" charset="0"/>
                          <a:cs typeface="Arial" panose="020B0604020202020204" pitchFamily="34" charset="0"/>
                        </a:rPr>
                        <a:t>2 (6.3%)</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19049" marR="19049" marT="0" marB="0"/>
                </a:tc>
                <a:tc>
                  <a:txBody>
                    <a:bodyPr/>
                    <a:lstStyle/>
                    <a:p>
                      <a:pPr marL="0" marR="0" algn="ctr">
                        <a:lnSpc>
                          <a:spcPct val="107000"/>
                        </a:lnSpc>
                        <a:spcBef>
                          <a:spcPts val="0"/>
                        </a:spcBef>
                        <a:spcAft>
                          <a:spcPts val="0"/>
                        </a:spcAft>
                      </a:pPr>
                      <a:r>
                        <a:rPr lang="en-US" sz="1800" dirty="0">
                          <a:effectLst/>
                          <a:latin typeface="Arial" panose="020B0604020202020204" pitchFamily="34" charset="0"/>
                          <a:cs typeface="Arial" panose="020B0604020202020204" pitchFamily="34" charset="0"/>
                        </a:rPr>
                        <a:t>4 (12.5%)</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19049" marR="19049" marT="0" marB="0"/>
                </a:tc>
                <a:extLst>
                  <a:ext uri="{0D108BD9-81ED-4DB2-BD59-A6C34878D82A}">
                    <a16:rowId xmlns:a16="http://schemas.microsoft.com/office/drawing/2014/main" val="2305182383"/>
                  </a:ext>
                </a:extLst>
              </a:tr>
            </a:tbl>
          </a:graphicData>
        </a:graphic>
      </p:graphicFrame>
      <p:sp>
        <p:nvSpPr>
          <p:cNvPr id="68" name="Text Box 7431">
            <a:extLst>
              <a:ext uri="{FF2B5EF4-FFF2-40B4-BE49-F238E27FC236}">
                <a16:creationId xmlns:a16="http://schemas.microsoft.com/office/drawing/2014/main" id="{A1EBFF3B-E6A7-4826-8C0C-1FCF0C028A4C}"/>
              </a:ext>
            </a:extLst>
          </p:cNvPr>
          <p:cNvSpPr txBox="1">
            <a:spLocks noChangeArrowheads="1"/>
          </p:cNvSpPr>
          <p:nvPr/>
        </p:nvSpPr>
        <p:spPr bwMode="auto">
          <a:xfrm>
            <a:off x="26232604" y="5873772"/>
            <a:ext cx="8121690" cy="400110"/>
          </a:xfrm>
          <a:prstGeom prst="rect">
            <a:avLst/>
          </a:prstGeom>
          <a:solidFill>
            <a:schemeClr val="bg2">
              <a:lumMod val="50000"/>
            </a:schemeClr>
          </a:solidFill>
          <a:ln w="9525">
            <a:noFill/>
            <a:miter lim="800000"/>
            <a:headEnd/>
            <a:tailEnd/>
          </a:ln>
        </p:spPr>
        <p:txBody>
          <a:bodyPr wrap="square">
            <a:spAutoFit/>
          </a:bodyPr>
          <a:lstStyle/>
          <a:p>
            <a:pPr eaLnBrk="1" hangingPunct="1">
              <a:defRPr/>
            </a:pPr>
            <a:r>
              <a:rPr lang="en-US" altLang="en-US" sz="2000" b="1" dirty="0">
                <a:solidFill>
                  <a:schemeClr val="bg1"/>
                </a:solidFill>
                <a:latin typeface="Arial" pitchFamily="34" charset="0"/>
                <a:cs typeface="Arial" panose="020B0604020202020204" pitchFamily="34" charset="0"/>
              </a:rPr>
              <a:t>Table 2: HIV-Related Characteristics at Two Timepoints for YPHIV</a:t>
            </a:r>
          </a:p>
        </p:txBody>
      </p:sp>
      <p:graphicFrame>
        <p:nvGraphicFramePr>
          <p:cNvPr id="69" name="Table 68">
            <a:extLst>
              <a:ext uri="{FF2B5EF4-FFF2-40B4-BE49-F238E27FC236}">
                <a16:creationId xmlns:a16="http://schemas.microsoft.com/office/drawing/2014/main" id="{55030521-15D8-4579-A8B0-D08BEEE85920}"/>
              </a:ext>
            </a:extLst>
          </p:cNvPr>
          <p:cNvGraphicFramePr>
            <a:graphicFrameLocks noGrp="1"/>
          </p:cNvGraphicFramePr>
          <p:nvPr>
            <p:extLst>
              <p:ext uri="{D42A27DB-BD31-4B8C-83A1-F6EECF244321}">
                <p14:modId xmlns:p14="http://schemas.microsoft.com/office/powerpoint/2010/main" val="2174199659"/>
              </p:ext>
            </p:extLst>
          </p:nvPr>
        </p:nvGraphicFramePr>
        <p:xfrm>
          <a:off x="16077440" y="6504753"/>
          <a:ext cx="9722570" cy="7014804"/>
        </p:xfrm>
        <a:graphic>
          <a:graphicData uri="http://schemas.openxmlformats.org/drawingml/2006/table">
            <a:tbl>
              <a:tblPr firstRow="1" bandRow="1">
                <a:tableStyleId>{93296810-A885-4BE3-A3E7-6D5BEEA58F35}</a:tableStyleId>
              </a:tblPr>
              <a:tblGrid>
                <a:gridCol w="4714841">
                  <a:extLst>
                    <a:ext uri="{9D8B030D-6E8A-4147-A177-3AD203B41FA5}">
                      <a16:colId xmlns:a16="http://schemas.microsoft.com/office/drawing/2014/main" val="1090596950"/>
                    </a:ext>
                  </a:extLst>
                </a:gridCol>
                <a:gridCol w="1828800">
                  <a:extLst>
                    <a:ext uri="{9D8B030D-6E8A-4147-A177-3AD203B41FA5}">
                      <a16:colId xmlns:a16="http://schemas.microsoft.com/office/drawing/2014/main" val="2471817661"/>
                    </a:ext>
                  </a:extLst>
                </a:gridCol>
                <a:gridCol w="1676400">
                  <a:extLst>
                    <a:ext uri="{9D8B030D-6E8A-4147-A177-3AD203B41FA5}">
                      <a16:colId xmlns:a16="http://schemas.microsoft.com/office/drawing/2014/main" val="3826564370"/>
                    </a:ext>
                  </a:extLst>
                </a:gridCol>
                <a:gridCol w="1502529">
                  <a:extLst>
                    <a:ext uri="{9D8B030D-6E8A-4147-A177-3AD203B41FA5}">
                      <a16:colId xmlns:a16="http://schemas.microsoft.com/office/drawing/2014/main" val="94106996"/>
                    </a:ext>
                  </a:extLst>
                </a:gridCol>
              </a:tblGrid>
              <a:tr h="653343">
                <a:tc>
                  <a:txBody>
                    <a:bodyPr/>
                    <a:lstStyle/>
                    <a:p>
                      <a:pPr marL="0" marR="0" lvl="0" indent="0" algn="l" defTabSz="891723" rtl="0" eaLnBrk="1" fontAlgn="auto" latinLnBrk="0" hangingPunct="1">
                        <a:lnSpc>
                          <a:spcPct val="107000"/>
                        </a:lnSpc>
                        <a:spcBef>
                          <a:spcPts val="0"/>
                        </a:spcBef>
                        <a:spcAft>
                          <a:spcPts val="0"/>
                        </a:spcAft>
                        <a:buClrTx/>
                        <a:buSzTx/>
                        <a:buFontTx/>
                        <a:buNone/>
                        <a:tabLst/>
                        <a:defRPr/>
                      </a:pPr>
                      <a:r>
                        <a:rPr lang="en-US" sz="1800" dirty="0">
                          <a:effectLst/>
                          <a:latin typeface="Arial" panose="020B0604020202020204" pitchFamily="34" charset="0"/>
                          <a:cs typeface="Arial" panose="020B0604020202020204" pitchFamily="34" charset="0"/>
                        </a:rPr>
                        <a:t> Characteristic</a:t>
                      </a:r>
                      <a:endParaRPr lang="en-US" sz="1800" b="1" dirty="0">
                        <a:effectLst/>
                        <a:latin typeface="Arial" panose="020B0604020202020204" pitchFamily="34" charset="0"/>
                        <a:ea typeface="Calibri" panose="020F0502020204030204" pitchFamily="34" charset="0"/>
                        <a:cs typeface="Arial" panose="020B0604020202020204" pitchFamily="34" charset="0"/>
                      </a:endParaRPr>
                    </a:p>
                  </a:txBody>
                  <a:tcPr marL="19049" marR="19049" marT="0" marB="0" anchor="ctr"/>
                </a:tc>
                <a:tc>
                  <a:txBody>
                    <a:bodyPr/>
                    <a:lstStyle/>
                    <a:p>
                      <a:pPr marL="0" marR="0" algn="ctr">
                        <a:lnSpc>
                          <a:spcPct val="107000"/>
                        </a:lnSpc>
                        <a:spcBef>
                          <a:spcPts val="0"/>
                        </a:spcBef>
                        <a:spcAft>
                          <a:spcPts val="0"/>
                        </a:spcAft>
                      </a:pPr>
                      <a:r>
                        <a:rPr lang="en-US" sz="1800" dirty="0">
                          <a:effectLst/>
                          <a:latin typeface="Arial" panose="020B0604020202020204" pitchFamily="34" charset="0"/>
                          <a:cs typeface="Arial" panose="020B0604020202020204" pitchFamily="34" charset="0"/>
                        </a:rPr>
                        <a:t>YPHIV </a:t>
                      </a:r>
                    </a:p>
                    <a:p>
                      <a:pPr marL="0" marR="0" algn="ctr">
                        <a:lnSpc>
                          <a:spcPct val="107000"/>
                        </a:lnSpc>
                        <a:spcBef>
                          <a:spcPts val="0"/>
                        </a:spcBef>
                        <a:spcAft>
                          <a:spcPts val="0"/>
                        </a:spcAft>
                      </a:pPr>
                      <a:r>
                        <a:rPr lang="en-US" sz="1800" dirty="0">
                          <a:effectLst/>
                          <a:latin typeface="Arial" panose="020B0604020202020204" pitchFamily="34" charset="0"/>
                          <a:cs typeface="Arial" panose="020B0604020202020204" pitchFamily="34" charset="0"/>
                        </a:rPr>
                        <a:t>(N=32)</a:t>
                      </a:r>
                      <a:endParaRPr lang="en-US" sz="1800" b="1" dirty="0">
                        <a:effectLst/>
                        <a:latin typeface="Arial" panose="020B0604020202020204" pitchFamily="34" charset="0"/>
                        <a:ea typeface="Calibri" panose="020F0502020204030204" pitchFamily="34" charset="0"/>
                        <a:cs typeface="Arial" panose="020B0604020202020204" pitchFamily="34" charset="0"/>
                      </a:endParaRPr>
                    </a:p>
                  </a:txBody>
                  <a:tcPr marL="19049" marR="19049" marT="0" marB="0" anchor="ctr"/>
                </a:tc>
                <a:tc>
                  <a:txBody>
                    <a:bodyPr/>
                    <a:lstStyle/>
                    <a:p>
                      <a:pPr marL="0" marR="0" algn="ctr">
                        <a:lnSpc>
                          <a:spcPct val="107000"/>
                        </a:lnSpc>
                        <a:spcBef>
                          <a:spcPts val="0"/>
                        </a:spcBef>
                        <a:spcAft>
                          <a:spcPts val="0"/>
                        </a:spcAft>
                      </a:pPr>
                      <a:r>
                        <a:rPr lang="en-US" sz="1800" dirty="0">
                          <a:effectLst/>
                          <a:latin typeface="Arial" panose="020B0604020202020204" pitchFamily="34" charset="0"/>
                          <a:cs typeface="Arial" panose="020B0604020202020204" pitchFamily="34" charset="0"/>
                        </a:rPr>
                        <a:t>YPHEU </a:t>
                      </a:r>
                    </a:p>
                    <a:p>
                      <a:pPr marL="0" marR="0" algn="ctr">
                        <a:lnSpc>
                          <a:spcPct val="107000"/>
                        </a:lnSpc>
                        <a:spcBef>
                          <a:spcPts val="0"/>
                        </a:spcBef>
                        <a:spcAft>
                          <a:spcPts val="0"/>
                        </a:spcAft>
                      </a:pPr>
                      <a:r>
                        <a:rPr lang="en-US" sz="1800" dirty="0">
                          <a:effectLst/>
                          <a:latin typeface="Arial" panose="020B0604020202020204" pitchFamily="34" charset="0"/>
                          <a:cs typeface="Arial" panose="020B0604020202020204" pitchFamily="34" charset="0"/>
                        </a:rPr>
                        <a:t>(N=7)</a:t>
                      </a:r>
                      <a:endParaRPr lang="en-US" sz="1800" b="1" dirty="0">
                        <a:effectLst/>
                        <a:latin typeface="Arial" panose="020B0604020202020204" pitchFamily="34" charset="0"/>
                        <a:ea typeface="Calibri" panose="020F0502020204030204" pitchFamily="34" charset="0"/>
                        <a:cs typeface="Arial" panose="020B0604020202020204" pitchFamily="34" charset="0"/>
                      </a:endParaRPr>
                    </a:p>
                  </a:txBody>
                  <a:tcPr marL="19049" marR="19049" marT="0" marB="0" anchor="ctr"/>
                </a:tc>
                <a:tc>
                  <a:txBody>
                    <a:bodyPr/>
                    <a:lstStyle/>
                    <a:p>
                      <a:pPr marL="0" marR="0" algn="ctr">
                        <a:lnSpc>
                          <a:spcPct val="107000"/>
                        </a:lnSpc>
                        <a:spcBef>
                          <a:spcPts val="0"/>
                        </a:spcBef>
                        <a:spcAft>
                          <a:spcPts val="0"/>
                        </a:spcAft>
                      </a:pPr>
                      <a:r>
                        <a:rPr lang="en-US" sz="1800" dirty="0">
                          <a:effectLst/>
                          <a:latin typeface="Arial" panose="020B0604020202020204" pitchFamily="34" charset="0"/>
                          <a:cs typeface="Arial" panose="020B0604020202020204" pitchFamily="34" charset="0"/>
                        </a:rPr>
                        <a:t>Total </a:t>
                      </a:r>
                    </a:p>
                    <a:p>
                      <a:pPr marL="0" marR="0" algn="ctr">
                        <a:lnSpc>
                          <a:spcPct val="107000"/>
                        </a:lnSpc>
                        <a:spcBef>
                          <a:spcPts val="0"/>
                        </a:spcBef>
                        <a:spcAft>
                          <a:spcPts val="0"/>
                        </a:spcAft>
                      </a:pPr>
                      <a:r>
                        <a:rPr lang="en-US" sz="1800" dirty="0">
                          <a:effectLst/>
                          <a:latin typeface="Arial" panose="020B0604020202020204" pitchFamily="34" charset="0"/>
                          <a:cs typeface="Arial" panose="020B0604020202020204" pitchFamily="34" charset="0"/>
                        </a:rPr>
                        <a:t>(N=39)</a:t>
                      </a:r>
                      <a:endParaRPr lang="en-US" sz="1800" b="1" dirty="0">
                        <a:effectLst/>
                        <a:latin typeface="Arial" panose="020B0604020202020204" pitchFamily="34" charset="0"/>
                        <a:ea typeface="Calibri" panose="020F0502020204030204" pitchFamily="34" charset="0"/>
                        <a:cs typeface="Arial" panose="020B0604020202020204" pitchFamily="34" charset="0"/>
                      </a:endParaRPr>
                    </a:p>
                  </a:txBody>
                  <a:tcPr marL="19049" marR="19049" marT="0" marB="0" anchor="ctr"/>
                </a:tc>
                <a:extLst>
                  <a:ext uri="{0D108BD9-81ED-4DB2-BD59-A6C34878D82A}">
                    <a16:rowId xmlns:a16="http://schemas.microsoft.com/office/drawing/2014/main" val="1127959413"/>
                  </a:ext>
                </a:extLst>
              </a:tr>
              <a:tr h="653343">
                <a:tc>
                  <a:txBody>
                    <a:bodyPr/>
                    <a:lstStyle/>
                    <a:p>
                      <a:pPr marL="0" marR="0" lvl="0" indent="0" algn="l" defTabSz="891723" rtl="0" eaLnBrk="1" fontAlgn="auto" latinLnBrk="0" hangingPunct="1">
                        <a:lnSpc>
                          <a:spcPct val="107000"/>
                        </a:lnSpc>
                        <a:spcBef>
                          <a:spcPts val="0"/>
                        </a:spcBef>
                        <a:spcAft>
                          <a:spcPts val="0"/>
                        </a:spcAft>
                        <a:buClrTx/>
                        <a:buSzTx/>
                        <a:buFontTx/>
                        <a:buNone/>
                        <a:tabLst/>
                        <a:defRPr/>
                      </a:pPr>
                      <a:r>
                        <a:rPr lang="en-US" sz="1800" dirty="0">
                          <a:effectLst/>
                          <a:latin typeface="Arial" panose="020B0604020202020204" pitchFamily="34" charset="0"/>
                          <a:cs typeface="Arial" panose="020B0604020202020204" pitchFamily="34" charset="0"/>
                        </a:rPr>
                        <a:t>Chronological age at Timepoint 1 (years), Median (Q1, Q3)</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19049" marR="19049" marT="0" marB="0" anchor="ctr"/>
                </a:tc>
                <a:tc>
                  <a:txBody>
                    <a:bodyPr/>
                    <a:lstStyle/>
                    <a:p>
                      <a:pPr marL="0" marR="0" algn="ctr">
                        <a:lnSpc>
                          <a:spcPct val="107000"/>
                        </a:lnSpc>
                        <a:spcBef>
                          <a:spcPts val="0"/>
                        </a:spcBef>
                        <a:spcAft>
                          <a:spcPts val="0"/>
                        </a:spcAft>
                      </a:pPr>
                      <a:r>
                        <a:rPr lang="en-US" sz="1800" dirty="0">
                          <a:effectLst/>
                          <a:latin typeface="Arial" panose="020B0604020202020204" pitchFamily="34" charset="0"/>
                          <a:cs typeface="Arial" panose="020B0604020202020204" pitchFamily="34" charset="0"/>
                        </a:rPr>
                        <a:t>11.4 </a:t>
                      </a:r>
                    </a:p>
                    <a:p>
                      <a:pPr marL="0" marR="0" algn="ctr">
                        <a:lnSpc>
                          <a:spcPct val="107000"/>
                        </a:lnSpc>
                        <a:spcBef>
                          <a:spcPts val="0"/>
                        </a:spcBef>
                        <a:spcAft>
                          <a:spcPts val="0"/>
                        </a:spcAft>
                      </a:pPr>
                      <a:r>
                        <a:rPr lang="en-US" sz="1800" dirty="0">
                          <a:effectLst/>
                          <a:latin typeface="Arial" panose="020B0604020202020204" pitchFamily="34" charset="0"/>
                          <a:cs typeface="Arial" panose="020B0604020202020204" pitchFamily="34" charset="0"/>
                        </a:rPr>
                        <a:t>(9.9, 12.8)</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19049" marR="19049" marT="0" marB="0" anchor="ctr"/>
                </a:tc>
                <a:tc>
                  <a:txBody>
                    <a:bodyPr/>
                    <a:lstStyle/>
                    <a:p>
                      <a:pPr marL="0" marR="0" algn="ctr">
                        <a:lnSpc>
                          <a:spcPct val="107000"/>
                        </a:lnSpc>
                        <a:spcBef>
                          <a:spcPts val="0"/>
                        </a:spcBef>
                        <a:spcAft>
                          <a:spcPts val="0"/>
                        </a:spcAft>
                      </a:pPr>
                      <a:r>
                        <a:rPr lang="en-US" sz="1800" dirty="0">
                          <a:effectLst/>
                          <a:latin typeface="Arial" panose="020B0604020202020204" pitchFamily="34" charset="0"/>
                          <a:cs typeface="Arial" panose="020B0604020202020204" pitchFamily="34" charset="0"/>
                        </a:rPr>
                        <a:t>8.1</a:t>
                      </a:r>
                    </a:p>
                    <a:p>
                      <a:pPr marL="0" marR="0" algn="ctr">
                        <a:lnSpc>
                          <a:spcPct val="107000"/>
                        </a:lnSpc>
                        <a:spcBef>
                          <a:spcPts val="0"/>
                        </a:spcBef>
                        <a:spcAft>
                          <a:spcPts val="0"/>
                        </a:spcAft>
                      </a:pPr>
                      <a:r>
                        <a:rPr lang="en-US" sz="1800" dirty="0">
                          <a:effectLst/>
                          <a:latin typeface="Arial" panose="020B0604020202020204" pitchFamily="34" charset="0"/>
                          <a:cs typeface="Arial" panose="020B0604020202020204" pitchFamily="34" charset="0"/>
                        </a:rPr>
                        <a:t> (7.4, 9.0)</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19049" marR="19049" marT="0" marB="0" anchor="ctr"/>
                </a:tc>
                <a:tc>
                  <a:txBody>
                    <a:bodyPr/>
                    <a:lstStyle/>
                    <a:p>
                      <a:pPr marL="0" marR="0" algn="ctr">
                        <a:lnSpc>
                          <a:spcPct val="107000"/>
                        </a:lnSpc>
                        <a:spcBef>
                          <a:spcPts val="0"/>
                        </a:spcBef>
                        <a:spcAft>
                          <a:spcPts val="0"/>
                        </a:spcAft>
                      </a:pPr>
                      <a:r>
                        <a:rPr lang="en-US" sz="1800" dirty="0">
                          <a:effectLst/>
                          <a:latin typeface="Arial" panose="020B0604020202020204" pitchFamily="34" charset="0"/>
                          <a:cs typeface="Arial" panose="020B0604020202020204" pitchFamily="34" charset="0"/>
                        </a:rPr>
                        <a:t>10.9 </a:t>
                      </a:r>
                    </a:p>
                    <a:p>
                      <a:pPr marL="0" marR="0" algn="ctr">
                        <a:lnSpc>
                          <a:spcPct val="107000"/>
                        </a:lnSpc>
                        <a:spcBef>
                          <a:spcPts val="0"/>
                        </a:spcBef>
                        <a:spcAft>
                          <a:spcPts val="0"/>
                        </a:spcAft>
                      </a:pPr>
                      <a:r>
                        <a:rPr lang="en-US" sz="1800" dirty="0">
                          <a:effectLst/>
                          <a:latin typeface="Arial" panose="020B0604020202020204" pitchFamily="34" charset="0"/>
                          <a:cs typeface="Arial" panose="020B0604020202020204" pitchFamily="34" charset="0"/>
                        </a:rPr>
                        <a:t>(8.7, 12.4)</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19049" marR="19049" marT="0" marB="0" anchor="ctr"/>
                </a:tc>
                <a:extLst>
                  <a:ext uri="{0D108BD9-81ED-4DB2-BD59-A6C34878D82A}">
                    <a16:rowId xmlns:a16="http://schemas.microsoft.com/office/drawing/2014/main" val="2032612118"/>
                  </a:ext>
                </a:extLst>
              </a:tr>
              <a:tr h="653343">
                <a:tc>
                  <a:txBody>
                    <a:bodyPr/>
                    <a:lstStyle/>
                    <a:p>
                      <a:pPr marL="0" marR="0" lvl="0" indent="0" algn="l" defTabSz="891723" rtl="0" eaLnBrk="1" fontAlgn="auto" latinLnBrk="0" hangingPunct="1">
                        <a:lnSpc>
                          <a:spcPct val="107000"/>
                        </a:lnSpc>
                        <a:spcBef>
                          <a:spcPts val="0"/>
                        </a:spcBef>
                        <a:spcAft>
                          <a:spcPts val="0"/>
                        </a:spcAft>
                        <a:buClrTx/>
                        <a:buSzTx/>
                        <a:buFontTx/>
                        <a:buNone/>
                        <a:tabLst/>
                        <a:defRPr/>
                      </a:pPr>
                      <a:r>
                        <a:rPr lang="en-US" sz="1800" dirty="0">
                          <a:effectLst/>
                          <a:latin typeface="Arial" panose="020B0604020202020204" pitchFamily="34" charset="0"/>
                          <a:cs typeface="Arial" panose="020B0604020202020204" pitchFamily="34" charset="0"/>
                        </a:rPr>
                        <a:t>Chronological age at Timepoint 2 (years), Median (Q1, Q3)</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19049" marR="19049" marT="0" marB="0" anchor="ctr"/>
                </a:tc>
                <a:tc>
                  <a:txBody>
                    <a:bodyPr/>
                    <a:lstStyle/>
                    <a:p>
                      <a:pPr marL="0" marR="0" algn="ctr">
                        <a:lnSpc>
                          <a:spcPct val="107000"/>
                        </a:lnSpc>
                        <a:spcBef>
                          <a:spcPts val="0"/>
                        </a:spcBef>
                        <a:spcAft>
                          <a:spcPts val="0"/>
                        </a:spcAft>
                      </a:pPr>
                      <a:r>
                        <a:rPr lang="en-US" sz="1800" dirty="0">
                          <a:effectLst/>
                          <a:latin typeface="Arial" panose="020B0604020202020204" pitchFamily="34" charset="0"/>
                          <a:cs typeface="Arial" panose="020B0604020202020204" pitchFamily="34" charset="0"/>
                        </a:rPr>
                        <a:t>17.0 </a:t>
                      </a:r>
                    </a:p>
                    <a:p>
                      <a:pPr marL="0" marR="0" algn="ctr">
                        <a:lnSpc>
                          <a:spcPct val="107000"/>
                        </a:lnSpc>
                        <a:spcBef>
                          <a:spcPts val="0"/>
                        </a:spcBef>
                        <a:spcAft>
                          <a:spcPts val="0"/>
                        </a:spcAft>
                      </a:pPr>
                      <a:r>
                        <a:rPr lang="en-US" sz="1800" dirty="0">
                          <a:effectLst/>
                          <a:latin typeface="Arial" panose="020B0604020202020204" pitchFamily="34" charset="0"/>
                          <a:cs typeface="Arial" panose="020B0604020202020204" pitchFamily="34" charset="0"/>
                        </a:rPr>
                        <a:t>(16.2, 17.6)</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19049" marR="19049" marT="0" marB="0" anchor="ctr"/>
                </a:tc>
                <a:tc>
                  <a:txBody>
                    <a:bodyPr/>
                    <a:lstStyle/>
                    <a:p>
                      <a:pPr marL="0" marR="0" algn="ctr">
                        <a:lnSpc>
                          <a:spcPct val="107000"/>
                        </a:lnSpc>
                        <a:spcBef>
                          <a:spcPts val="0"/>
                        </a:spcBef>
                        <a:spcAft>
                          <a:spcPts val="0"/>
                        </a:spcAft>
                      </a:pPr>
                      <a:r>
                        <a:rPr lang="en-US" sz="1800" dirty="0">
                          <a:effectLst/>
                          <a:latin typeface="Arial" panose="020B0604020202020204" pitchFamily="34" charset="0"/>
                          <a:cs typeface="Arial" panose="020B0604020202020204" pitchFamily="34" charset="0"/>
                        </a:rPr>
                        <a:t>16.0 </a:t>
                      </a:r>
                    </a:p>
                    <a:p>
                      <a:pPr marL="0" marR="0" algn="ctr">
                        <a:lnSpc>
                          <a:spcPct val="107000"/>
                        </a:lnSpc>
                        <a:spcBef>
                          <a:spcPts val="0"/>
                        </a:spcBef>
                        <a:spcAft>
                          <a:spcPts val="0"/>
                        </a:spcAft>
                      </a:pPr>
                      <a:r>
                        <a:rPr lang="en-US" sz="1800" dirty="0">
                          <a:effectLst/>
                          <a:latin typeface="Arial" panose="020B0604020202020204" pitchFamily="34" charset="0"/>
                          <a:cs typeface="Arial" panose="020B0604020202020204" pitchFamily="34" charset="0"/>
                        </a:rPr>
                        <a:t>(15.1, 17.0)</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19049" marR="19049" marT="0" marB="0" anchor="ctr"/>
                </a:tc>
                <a:tc>
                  <a:txBody>
                    <a:bodyPr/>
                    <a:lstStyle/>
                    <a:p>
                      <a:pPr marL="0" marR="0" algn="ctr">
                        <a:lnSpc>
                          <a:spcPct val="107000"/>
                        </a:lnSpc>
                        <a:spcBef>
                          <a:spcPts val="0"/>
                        </a:spcBef>
                        <a:spcAft>
                          <a:spcPts val="0"/>
                        </a:spcAft>
                      </a:pPr>
                      <a:r>
                        <a:rPr lang="en-US" sz="1800" dirty="0">
                          <a:effectLst/>
                          <a:latin typeface="Arial" panose="020B0604020202020204" pitchFamily="34" charset="0"/>
                          <a:cs typeface="Arial" panose="020B0604020202020204" pitchFamily="34" charset="0"/>
                        </a:rPr>
                        <a:t>16.8 </a:t>
                      </a:r>
                    </a:p>
                    <a:p>
                      <a:pPr marL="0" marR="0" algn="ctr">
                        <a:lnSpc>
                          <a:spcPct val="107000"/>
                        </a:lnSpc>
                        <a:spcBef>
                          <a:spcPts val="0"/>
                        </a:spcBef>
                        <a:spcAft>
                          <a:spcPts val="0"/>
                        </a:spcAft>
                      </a:pPr>
                      <a:r>
                        <a:rPr lang="en-US" sz="1800" dirty="0">
                          <a:effectLst/>
                          <a:latin typeface="Arial" panose="020B0604020202020204" pitchFamily="34" charset="0"/>
                          <a:cs typeface="Arial" panose="020B0604020202020204" pitchFamily="34" charset="0"/>
                        </a:rPr>
                        <a:t>(16.0, 17.5)</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19049" marR="19049" marT="0" marB="0" anchor="ctr"/>
                </a:tc>
                <a:extLst>
                  <a:ext uri="{0D108BD9-81ED-4DB2-BD59-A6C34878D82A}">
                    <a16:rowId xmlns:a16="http://schemas.microsoft.com/office/drawing/2014/main" val="2410816045"/>
                  </a:ext>
                </a:extLst>
              </a:tr>
              <a:tr h="653343">
                <a:tc>
                  <a:txBody>
                    <a:bodyPr/>
                    <a:lstStyle/>
                    <a:p>
                      <a:pPr marL="0" marR="0" lvl="0" indent="0" algn="l" defTabSz="891723" rtl="0" eaLnBrk="1" fontAlgn="auto" latinLnBrk="0" hangingPunct="1">
                        <a:lnSpc>
                          <a:spcPct val="107000"/>
                        </a:lnSpc>
                        <a:spcBef>
                          <a:spcPts val="0"/>
                        </a:spcBef>
                        <a:spcAft>
                          <a:spcPts val="0"/>
                        </a:spcAft>
                        <a:buClrTx/>
                        <a:buSzTx/>
                        <a:buFontTx/>
                        <a:buNone/>
                        <a:tabLst/>
                        <a:defRPr/>
                      </a:pPr>
                      <a:r>
                        <a:rPr lang="en-US" sz="1800" dirty="0">
                          <a:effectLst/>
                          <a:latin typeface="Arial" panose="020B0604020202020204" pitchFamily="34" charset="0"/>
                          <a:cs typeface="Arial" panose="020B0604020202020204" pitchFamily="34" charset="0"/>
                        </a:rPr>
                        <a:t>Time between Timepoint 1 and 2 (years), Median (Q1, Q3)</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19049" marR="19049" marT="0" marB="0" anchor="ctr"/>
                </a:tc>
                <a:tc>
                  <a:txBody>
                    <a:bodyPr/>
                    <a:lstStyle/>
                    <a:p>
                      <a:pPr marL="0" marR="0" algn="ctr">
                        <a:lnSpc>
                          <a:spcPct val="107000"/>
                        </a:lnSpc>
                        <a:spcBef>
                          <a:spcPts val="0"/>
                        </a:spcBef>
                        <a:spcAft>
                          <a:spcPts val="0"/>
                        </a:spcAft>
                      </a:pPr>
                      <a:r>
                        <a:rPr lang="en-US" sz="1800" dirty="0">
                          <a:effectLst/>
                          <a:latin typeface="Arial" panose="020B0604020202020204" pitchFamily="34" charset="0"/>
                          <a:cs typeface="Arial" panose="020B0604020202020204" pitchFamily="34" charset="0"/>
                        </a:rPr>
                        <a:t>5.2 </a:t>
                      </a:r>
                    </a:p>
                    <a:p>
                      <a:pPr marL="0" marR="0" algn="ctr">
                        <a:lnSpc>
                          <a:spcPct val="107000"/>
                        </a:lnSpc>
                        <a:spcBef>
                          <a:spcPts val="0"/>
                        </a:spcBef>
                        <a:spcAft>
                          <a:spcPts val="0"/>
                        </a:spcAft>
                      </a:pPr>
                      <a:r>
                        <a:rPr lang="en-US" sz="1800" dirty="0">
                          <a:effectLst/>
                          <a:latin typeface="Arial" panose="020B0604020202020204" pitchFamily="34" charset="0"/>
                          <a:cs typeface="Arial" panose="020B0604020202020204" pitchFamily="34" charset="0"/>
                        </a:rPr>
                        <a:t>(3.9, 7.1)</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19049" marR="19049" marT="0" marB="0" anchor="ctr"/>
                </a:tc>
                <a:tc>
                  <a:txBody>
                    <a:bodyPr/>
                    <a:lstStyle/>
                    <a:p>
                      <a:pPr marL="0" marR="0" algn="ctr">
                        <a:lnSpc>
                          <a:spcPct val="107000"/>
                        </a:lnSpc>
                        <a:spcBef>
                          <a:spcPts val="0"/>
                        </a:spcBef>
                        <a:spcAft>
                          <a:spcPts val="0"/>
                        </a:spcAft>
                      </a:pPr>
                      <a:r>
                        <a:rPr lang="en-US" sz="1800" dirty="0">
                          <a:effectLst/>
                          <a:latin typeface="Arial" panose="020B0604020202020204" pitchFamily="34" charset="0"/>
                          <a:cs typeface="Arial" panose="020B0604020202020204" pitchFamily="34" charset="0"/>
                        </a:rPr>
                        <a:t>8.0 </a:t>
                      </a:r>
                    </a:p>
                    <a:p>
                      <a:pPr marL="0" marR="0" algn="ctr">
                        <a:lnSpc>
                          <a:spcPct val="107000"/>
                        </a:lnSpc>
                        <a:spcBef>
                          <a:spcPts val="0"/>
                        </a:spcBef>
                        <a:spcAft>
                          <a:spcPts val="0"/>
                        </a:spcAft>
                      </a:pPr>
                      <a:r>
                        <a:rPr lang="en-US" sz="1800" dirty="0">
                          <a:effectLst/>
                          <a:latin typeface="Arial" panose="020B0604020202020204" pitchFamily="34" charset="0"/>
                          <a:cs typeface="Arial" panose="020B0604020202020204" pitchFamily="34" charset="0"/>
                        </a:rPr>
                        <a:t>(7.6, 8.1)</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19049" marR="19049" marT="0" marB="0" anchor="ctr"/>
                </a:tc>
                <a:tc>
                  <a:txBody>
                    <a:bodyPr/>
                    <a:lstStyle/>
                    <a:p>
                      <a:pPr marL="0" marR="0" algn="ctr">
                        <a:lnSpc>
                          <a:spcPct val="107000"/>
                        </a:lnSpc>
                        <a:spcBef>
                          <a:spcPts val="0"/>
                        </a:spcBef>
                        <a:spcAft>
                          <a:spcPts val="0"/>
                        </a:spcAft>
                      </a:pPr>
                      <a:r>
                        <a:rPr lang="en-US" sz="1800" dirty="0">
                          <a:effectLst/>
                          <a:latin typeface="Arial" panose="020B0604020202020204" pitchFamily="34" charset="0"/>
                          <a:cs typeface="Arial" panose="020B0604020202020204" pitchFamily="34" charset="0"/>
                        </a:rPr>
                        <a:t>6.0 </a:t>
                      </a:r>
                    </a:p>
                    <a:p>
                      <a:pPr marL="0" marR="0" algn="ctr">
                        <a:lnSpc>
                          <a:spcPct val="107000"/>
                        </a:lnSpc>
                        <a:spcBef>
                          <a:spcPts val="0"/>
                        </a:spcBef>
                        <a:spcAft>
                          <a:spcPts val="0"/>
                        </a:spcAft>
                      </a:pPr>
                      <a:r>
                        <a:rPr lang="en-US" sz="1800" dirty="0">
                          <a:effectLst/>
                          <a:latin typeface="Arial" panose="020B0604020202020204" pitchFamily="34" charset="0"/>
                          <a:cs typeface="Arial" panose="020B0604020202020204" pitchFamily="34" charset="0"/>
                        </a:rPr>
                        <a:t>(4.0, 7.7)</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19049" marR="19049" marT="0" marB="0" anchor="ctr"/>
                </a:tc>
                <a:extLst>
                  <a:ext uri="{0D108BD9-81ED-4DB2-BD59-A6C34878D82A}">
                    <a16:rowId xmlns:a16="http://schemas.microsoft.com/office/drawing/2014/main" val="735471997"/>
                  </a:ext>
                </a:extLst>
              </a:tr>
              <a:tr h="314388">
                <a:tc>
                  <a:txBody>
                    <a:bodyPr/>
                    <a:lstStyle/>
                    <a:p>
                      <a:pPr marL="0" marR="0">
                        <a:lnSpc>
                          <a:spcPct val="107000"/>
                        </a:lnSpc>
                        <a:spcBef>
                          <a:spcPts val="0"/>
                        </a:spcBef>
                        <a:spcAft>
                          <a:spcPts val="0"/>
                        </a:spcAft>
                      </a:pPr>
                      <a:r>
                        <a:rPr lang="en-US" sz="1800" dirty="0">
                          <a:effectLst/>
                          <a:latin typeface="Arial" panose="020B0604020202020204" pitchFamily="34" charset="0"/>
                          <a:ea typeface="Calibri" panose="020F0502020204030204" pitchFamily="34" charset="0"/>
                          <a:cs typeface="Arial" panose="020B0604020202020204" pitchFamily="34" charset="0"/>
                        </a:rPr>
                        <a:t>Sex, N (%)</a:t>
                      </a:r>
                    </a:p>
                  </a:txBody>
                  <a:tcPr marL="19049" marR="19049" marT="0" marB="0" anchor="ctr"/>
                </a:tc>
                <a:tc>
                  <a:txBody>
                    <a:bodyPr/>
                    <a:lstStyle/>
                    <a:p>
                      <a:pPr marL="0" marR="0" algn="ctr">
                        <a:lnSpc>
                          <a:spcPct val="107000"/>
                        </a:lnSpc>
                        <a:spcBef>
                          <a:spcPts val="0"/>
                        </a:spcBef>
                        <a:spcAft>
                          <a:spcPts val="0"/>
                        </a:spcAft>
                      </a:pPr>
                      <a:endParaRPr lang="en-US" sz="1800">
                        <a:effectLst/>
                        <a:latin typeface="Arial" panose="020B0604020202020204" pitchFamily="34" charset="0"/>
                        <a:ea typeface="Calibri" panose="020F0502020204030204" pitchFamily="34" charset="0"/>
                        <a:cs typeface="Arial" panose="020B0604020202020204" pitchFamily="34" charset="0"/>
                      </a:endParaRPr>
                    </a:p>
                  </a:txBody>
                  <a:tcPr marL="19049" marR="19049" marT="0" marB="0" anchor="ctr"/>
                </a:tc>
                <a:tc>
                  <a:txBody>
                    <a:bodyPr/>
                    <a:lstStyle/>
                    <a:p>
                      <a:pPr marL="0" marR="0" algn="ctr">
                        <a:lnSpc>
                          <a:spcPct val="107000"/>
                        </a:lnSpc>
                        <a:spcBef>
                          <a:spcPts val="0"/>
                        </a:spcBef>
                        <a:spcAft>
                          <a:spcPts val="0"/>
                        </a:spcAft>
                      </a:pP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19049" marR="19049" marT="0" marB="0" anchor="ctr"/>
                </a:tc>
                <a:tc>
                  <a:txBody>
                    <a:bodyPr/>
                    <a:lstStyle/>
                    <a:p>
                      <a:pPr marL="0" marR="0" algn="ctr">
                        <a:lnSpc>
                          <a:spcPct val="107000"/>
                        </a:lnSpc>
                        <a:spcBef>
                          <a:spcPts val="0"/>
                        </a:spcBef>
                        <a:spcAft>
                          <a:spcPts val="0"/>
                        </a:spcAft>
                      </a:pP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19049" marR="19049" marT="0" marB="0" anchor="ctr"/>
                </a:tc>
                <a:extLst>
                  <a:ext uri="{0D108BD9-81ED-4DB2-BD59-A6C34878D82A}">
                    <a16:rowId xmlns:a16="http://schemas.microsoft.com/office/drawing/2014/main" val="66804899"/>
                  </a:ext>
                </a:extLst>
              </a:tr>
              <a:tr h="314388">
                <a:tc>
                  <a:txBody>
                    <a:bodyPr/>
                    <a:lstStyle/>
                    <a:p>
                      <a:pPr marL="0" marR="0">
                        <a:lnSpc>
                          <a:spcPct val="107000"/>
                        </a:lnSpc>
                        <a:spcBef>
                          <a:spcPts val="0"/>
                        </a:spcBef>
                        <a:spcAft>
                          <a:spcPts val="0"/>
                        </a:spcAft>
                      </a:pPr>
                      <a:r>
                        <a:rPr lang="en-US" sz="1800" dirty="0">
                          <a:effectLst/>
                          <a:latin typeface="Arial" panose="020B0604020202020204" pitchFamily="34" charset="0"/>
                          <a:cs typeface="Arial" panose="020B0604020202020204" pitchFamily="34" charset="0"/>
                        </a:rPr>
                        <a:t>     Male</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19049" marR="19049" marT="0" marB="0" anchor="ctr"/>
                </a:tc>
                <a:tc>
                  <a:txBody>
                    <a:bodyPr/>
                    <a:lstStyle/>
                    <a:p>
                      <a:pPr marL="0" marR="0" algn="ctr">
                        <a:lnSpc>
                          <a:spcPct val="107000"/>
                        </a:lnSpc>
                        <a:spcBef>
                          <a:spcPts val="0"/>
                        </a:spcBef>
                        <a:spcAft>
                          <a:spcPts val="0"/>
                        </a:spcAft>
                      </a:pPr>
                      <a:r>
                        <a:rPr lang="en-US" sz="1800">
                          <a:effectLst/>
                          <a:latin typeface="Arial" panose="020B0604020202020204" pitchFamily="34" charset="0"/>
                          <a:cs typeface="Arial" panose="020B0604020202020204" pitchFamily="34" charset="0"/>
                        </a:rPr>
                        <a:t>16 (50.0%)</a:t>
                      </a:r>
                      <a:endParaRPr lang="en-US" sz="1800">
                        <a:effectLst/>
                        <a:latin typeface="Arial" panose="020B0604020202020204" pitchFamily="34" charset="0"/>
                        <a:ea typeface="Calibri" panose="020F0502020204030204" pitchFamily="34" charset="0"/>
                        <a:cs typeface="Arial" panose="020B0604020202020204" pitchFamily="34" charset="0"/>
                      </a:endParaRPr>
                    </a:p>
                  </a:txBody>
                  <a:tcPr marL="19049" marR="19049" marT="0" marB="0" anchor="ctr"/>
                </a:tc>
                <a:tc>
                  <a:txBody>
                    <a:bodyPr/>
                    <a:lstStyle/>
                    <a:p>
                      <a:pPr marL="0" marR="0" algn="ctr">
                        <a:lnSpc>
                          <a:spcPct val="107000"/>
                        </a:lnSpc>
                        <a:spcBef>
                          <a:spcPts val="0"/>
                        </a:spcBef>
                        <a:spcAft>
                          <a:spcPts val="0"/>
                        </a:spcAft>
                      </a:pPr>
                      <a:r>
                        <a:rPr lang="en-US" sz="1800" dirty="0">
                          <a:effectLst/>
                          <a:latin typeface="Arial" panose="020B0604020202020204" pitchFamily="34" charset="0"/>
                          <a:cs typeface="Arial" panose="020B0604020202020204" pitchFamily="34" charset="0"/>
                        </a:rPr>
                        <a:t>4 (57.1%)</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19049" marR="19049" marT="0" marB="0" anchor="ctr"/>
                </a:tc>
                <a:tc>
                  <a:txBody>
                    <a:bodyPr/>
                    <a:lstStyle/>
                    <a:p>
                      <a:pPr marL="0" marR="0" algn="ctr">
                        <a:lnSpc>
                          <a:spcPct val="107000"/>
                        </a:lnSpc>
                        <a:spcBef>
                          <a:spcPts val="0"/>
                        </a:spcBef>
                        <a:spcAft>
                          <a:spcPts val="0"/>
                        </a:spcAft>
                      </a:pPr>
                      <a:r>
                        <a:rPr lang="en-US" sz="1800" dirty="0">
                          <a:effectLst/>
                          <a:latin typeface="Arial" panose="020B0604020202020204" pitchFamily="34" charset="0"/>
                          <a:cs typeface="Arial" panose="020B0604020202020204" pitchFamily="34" charset="0"/>
                        </a:rPr>
                        <a:t>20 (51.3%)</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19049" marR="19049" marT="0" marB="0" anchor="ctr"/>
                </a:tc>
                <a:extLst>
                  <a:ext uri="{0D108BD9-81ED-4DB2-BD59-A6C34878D82A}">
                    <a16:rowId xmlns:a16="http://schemas.microsoft.com/office/drawing/2014/main" val="531642118"/>
                  </a:ext>
                </a:extLst>
              </a:tr>
              <a:tr h="314388">
                <a:tc>
                  <a:txBody>
                    <a:bodyPr/>
                    <a:lstStyle/>
                    <a:p>
                      <a:pPr marL="0" marR="0">
                        <a:lnSpc>
                          <a:spcPct val="107000"/>
                        </a:lnSpc>
                        <a:spcBef>
                          <a:spcPts val="0"/>
                        </a:spcBef>
                        <a:spcAft>
                          <a:spcPts val="0"/>
                        </a:spcAft>
                      </a:pPr>
                      <a:r>
                        <a:rPr lang="en-US" sz="1800" dirty="0">
                          <a:effectLst/>
                          <a:latin typeface="Arial" panose="020B0604020202020204" pitchFamily="34" charset="0"/>
                          <a:cs typeface="Arial" panose="020B0604020202020204" pitchFamily="34" charset="0"/>
                        </a:rPr>
                        <a:t>     Female</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19049" marR="19049" marT="0" marB="0" anchor="ctr"/>
                </a:tc>
                <a:tc>
                  <a:txBody>
                    <a:bodyPr/>
                    <a:lstStyle/>
                    <a:p>
                      <a:pPr marL="0" marR="0" algn="ctr">
                        <a:lnSpc>
                          <a:spcPct val="107000"/>
                        </a:lnSpc>
                        <a:spcBef>
                          <a:spcPts val="0"/>
                        </a:spcBef>
                        <a:spcAft>
                          <a:spcPts val="0"/>
                        </a:spcAft>
                      </a:pPr>
                      <a:r>
                        <a:rPr lang="en-US" sz="1800" dirty="0">
                          <a:effectLst/>
                          <a:latin typeface="Arial" panose="020B0604020202020204" pitchFamily="34" charset="0"/>
                          <a:cs typeface="Arial" panose="020B0604020202020204" pitchFamily="34" charset="0"/>
                        </a:rPr>
                        <a:t>16 (50.0%)</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19049" marR="19049" marT="0" marB="0" anchor="ctr"/>
                </a:tc>
                <a:tc>
                  <a:txBody>
                    <a:bodyPr/>
                    <a:lstStyle/>
                    <a:p>
                      <a:pPr marL="0" marR="0" algn="ctr">
                        <a:lnSpc>
                          <a:spcPct val="107000"/>
                        </a:lnSpc>
                        <a:spcBef>
                          <a:spcPts val="0"/>
                        </a:spcBef>
                        <a:spcAft>
                          <a:spcPts val="0"/>
                        </a:spcAft>
                      </a:pPr>
                      <a:r>
                        <a:rPr lang="en-US" sz="1800" dirty="0">
                          <a:effectLst/>
                          <a:latin typeface="Arial" panose="020B0604020202020204" pitchFamily="34" charset="0"/>
                          <a:cs typeface="Arial" panose="020B0604020202020204" pitchFamily="34" charset="0"/>
                        </a:rPr>
                        <a:t>3 (42.9%)</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19049" marR="19049" marT="0" marB="0" anchor="ctr"/>
                </a:tc>
                <a:tc>
                  <a:txBody>
                    <a:bodyPr/>
                    <a:lstStyle/>
                    <a:p>
                      <a:pPr marL="0" marR="0" algn="ctr">
                        <a:lnSpc>
                          <a:spcPct val="107000"/>
                        </a:lnSpc>
                        <a:spcBef>
                          <a:spcPts val="0"/>
                        </a:spcBef>
                        <a:spcAft>
                          <a:spcPts val="0"/>
                        </a:spcAft>
                      </a:pPr>
                      <a:r>
                        <a:rPr lang="en-US" sz="1800" dirty="0">
                          <a:effectLst/>
                          <a:latin typeface="Arial" panose="020B0604020202020204" pitchFamily="34" charset="0"/>
                          <a:cs typeface="Arial" panose="020B0604020202020204" pitchFamily="34" charset="0"/>
                        </a:rPr>
                        <a:t>19 (48.7%)</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19049" marR="19049" marT="0" marB="0" anchor="ctr"/>
                </a:tc>
                <a:extLst>
                  <a:ext uri="{0D108BD9-81ED-4DB2-BD59-A6C34878D82A}">
                    <a16:rowId xmlns:a16="http://schemas.microsoft.com/office/drawing/2014/main" val="3853609980"/>
                  </a:ext>
                </a:extLst>
              </a:tr>
              <a:tr h="314388">
                <a:tc>
                  <a:txBody>
                    <a:bodyPr/>
                    <a:lstStyle/>
                    <a:p>
                      <a:pPr marL="0" marR="0">
                        <a:lnSpc>
                          <a:spcPct val="107000"/>
                        </a:lnSpc>
                        <a:spcBef>
                          <a:spcPts val="0"/>
                        </a:spcBef>
                        <a:spcAft>
                          <a:spcPts val="0"/>
                        </a:spcAft>
                      </a:pPr>
                      <a:r>
                        <a:rPr lang="en-US" sz="1800" dirty="0">
                          <a:effectLst/>
                          <a:latin typeface="Arial" panose="020B0604020202020204" pitchFamily="34" charset="0"/>
                          <a:ea typeface="Calibri" panose="020F0502020204030204" pitchFamily="34" charset="0"/>
                          <a:cs typeface="Arial" panose="020B0604020202020204" pitchFamily="34" charset="0"/>
                        </a:rPr>
                        <a:t>Race, N (%)</a:t>
                      </a:r>
                    </a:p>
                  </a:txBody>
                  <a:tcPr marL="19049" marR="19049" marT="0" marB="0" anchor="ctr"/>
                </a:tc>
                <a:tc>
                  <a:txBody>
                    <a:bodyPr/>
                    <a:lstStyle/>
                    <a:p>
                      <a:pPr marL="0" marR="0" algn="ctr">
                        <a:lnSpc>
                          <a:spcPct val="107000"/>
                        </a:lnSpc>
                        <a:spcBef>
                          <a:spcPts val="0"/>
                        </a:spcBef>
                        <a:spcAft>
                          <a:spcPts val="0"/>
                        </a:spcAft>
                      </a:pP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19049" marR="19049" marT="0" marB="0" anchor="ctr"/>
                </a:tc>
                <a:tc>
                  <a:txBody>
                    <a:bodyPr/>
                    <a:lstStyle/>
                    <a:p>
                      <a:pPr marL="0" marR="0" algn="ctr">
                        <a:lnSpc>
                          <a:spcPct val="107000"/>
                        </a:lnSpc>
                        <a:spcBef>
                          <a:spcPts val="0"/>
                        </a:spcBef>
                        <a:spcAft>
                          <a:spcPts val="0"/>
                        </a:spcAft>
                      </a:pP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19049" marR="19049" marT="0" marB="0" anchor="ctr"/>
                </a:tc>
                <a:tc>
                  <a:txBody>
                    <a:bodyPr/>
                    <a:lstStyle/>
                    <a:p>
                      <a:pPr marL="0" marR="0" algn="ctr">
                        <a:lnSpc>
                          <a:spcPct val="107000"/>
                        </a:lnSpc>
                        <a:spcBef>
                          <a:spcPts val="0"/>
                        </a:spcBef>
                        <a:spcAft>
                          <a:spcPts val="0"/>
                        </a:spcAft>
                      </a:pP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19049" marR="19049" marT="0" marB="0" anchor="ctr"/>
                </a:tc>
                <a:extLst>
                  <a:ext uri="{0D108BD9-81ED-4DB2-BD59-A6C34878D82A}">
                    <a16:rowId xmlns:a16="http://schemas.microsoft.com/office/drawing/2014/main" val="1437844164"/>
                  </a:ext>
                </a:extLst>
              </a:tr>
              <a:tr h="314388">
                <a:tc>
                  <a:txBody>
                    <a:bodyPr/>
                    <a:lstStyle/>
                    <a:p>
                      <a:pPr marL="0" marR="0">
                        <a:lnSpc>
                          <a:spcPct val="107000"/>
                        </a:lnSpc>
                        <a:spcBef>
                          <a:spcPts val="0"/>
                        </a:spcBef>
                        <a:spcAft>
                          <a:spcPts val="0"/>
                        </a:spcAft>
                      </a:pPr>
                      <a:r>
                        <a:rPr lang="en-US" sz="1800" dirty="0">
                          <a:effectLst/>
                          <a:latin typeface="Arial" panose="020B0604020202020204" pitchFamily="34" charset="0"/>
                          <a:cs typeface="Arial" panose="020B0604020202020204" pitchFamily="34" charset="0"/>
                        </a:rPr>
                        <a:t>     White</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19049" marR="19049" marT="0" marB="0" anchor="ctr"/>
                </a:tc>
                <a:tc>
                  <a:txBody>
                    <a:bodyPr/>
                    <a:lstStyle/>
                    <a:p>
                      <a:pPr marL="0" marR="0" algn="ctr">
                        <a:lnSpc>
                          <a:spcPct val="107000"/>
                        </a:lnSpc>
                        <a:spcBef>
                          <a:spcPts val="0"/>
                        </a:spcBef>
                        <a:spcAft>
                          <a:spcPts val="0"/>
                        </a:spcAft>
                      </a:pPr>
                      <a:r>
                        <a:rPr lang="en-US" sz="1800" dirty="0">
                          <a:effectLst/>
                          <a:latin typeface="Arial" panose="020B0604020202020204" pitchFamily="34" charset="0"/>
                          <a:cs typeface="Arial" panose="020B0604020202020204" pitchFamily="34" charset="0"/>
                        </a:rPr>
                        <a:t>10 (31.3%)</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19049" marR="19049" marT="0" marB="0" anchor="ctr"/>
                </a:tc>
                <a:tc>
                  <a:txBody>
                    <a:bodyPr/>
                    <a:lstStyle/>
                    <a:p>
                      <a:pPr marL="0" marR="0" algn="ctr">
                        <a:lnSpc>
                          <a:spcPct val="107000"/>
                        </a:lnSpc>
                        <a:spcBef>
                          <a:spcPts val="0"/>
                        </a:spcBef>
                        <a:spcAft>
                          <a:spcPts val="0"/>
                        </a:spcAft>
                      </a:pPr>
                      <a:r>
                        <a:rPr lang="en-US" sz="1800" dirty="0">
                          <a:effectLst/>
                          <a:latin typeface="Arial" panose="020B0604020202020204" pitchFamily="34" charset="0"/>
                          <a:cs typeface="Arial" panose="020B0604020202020204" pitchFamily="34" charset="0"/>
                        </a:rPr>
                        <a:t>2 (28.6%)</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19049" marR="19049" marT="0" marB="0" anchor="ctr"/>
                </a:tc>
                <a:tc>
                  <a:txBody>
                    <a:bodyPr/>
                    <a:lstStyle/>
                    <a:p>
                      <a:pPr marL="0" marR="0" algn="ctr">
                        <a:lnSpc>
                          <a:spcPct val="107000"/>
                        </a:lnSpc>
                        <a:spcBef>
                          <a:spcPts val="0"/>
                        </a:spcBef>
                        <a:spcAft>
                          <a:spcPts val="0"/>
                        </a:spcAft>
                      </a:pPr>
                      <a:r>
                        <a:rPr lang="en-US" sz="1800" dirty="0">
                          <a:effectLst/>
                          <a:latin typeface="Arial" panose="020B0604020202020204" pitchFamily="34" charset="0"/>
                          <a:cs typeface="Arial" panose="020B0604020202020204" pitchFamily="34" charset="0"/>
                        </a:rPr>
                        <a:t>12 (30.8%)</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19049" marR="19049" marT="0" marB="0" anchor="ctr"/>
                </a:tc>
                <a:extLst>
                  <a:ext uri="{0D108BD9-81ED-4DB2-BD59-A6C34878D82A}">
                    <a16:rowId xmlns:a16="http://schemas.microsoft.com/office/drawing/2014/main" val="2466724570"/>
                  </a:ext>
                </a:extLst>
              </a:tr>
              <a:tr h="314388">
                <a:tc>
                  <a:txBody>
                    <a:bodyPr/>
                    <a:lstStyle/>
                    <a:p>
                      <a:pPr marL="0" marR="0">
                        <a:lnSpc>
                          <a:spcPct val="107000"/>
                        </a:lnSpc>
                        <a:spcBef>
                          <a:spcPts val="0"/>
                        </a:spcBef>
                        <a:spcAft>
                          <a:spcPts val="0"/>
                        </a:spcAft>
                      </a:pPr>
                      <a:r>
                        <a:rPr lang="en-US" sz="1800" dirty="0">
                          <a:effectLst/>
                          <a:latin typeface="Arial" panose="020B0604020202020204" pitchFamily="34" charset="0"/>
                          <a:cs typeface="Arial" panose="020B0604020202020204" pitchFamily="34" charset="0"/>
                        </a:rPr>
                        <a:t>     Black</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19049" marR="19049" marT="0" marB="0" anchor="ctr"/>
                </a:tc>
                <a:tc>
                  <a:txBody>
                    <a:bodyPr/>
                    <a:lstStyle/>
                    <a:p>
                      <a:pPr marL="0" marR="0" algn="ctr">
                        <a:lnSpc>
                          <a:spcPct val="107000"/>
                        </a:lnSpc>
                        <a:spcBef>
                          <a:spcPts val="0"/>
                        </a:spcBef>
                        <a:spcAft>
                          <a:spcPts val="0"/>
                        </a:spcAft>
                      </a:pPr>
                      <a:r>
                        <a:rPr lang="en-US" sz="1800">
                          <a:effectLst/>
                          <a:latin typeface="Arial" panose="020B0604020202020204" pitchFamily="34" charset="0"/>
                          <a:cs typeface="Arial" panose="020B0604020202020204" pitchFamily="34" charset="0"/>
                        </a:rPr>
                        <a:t>21 (65.6%)</a:t>
                      </a:r>
                      <a:endParaRPr lang="en-US" sz="1800">
                        <a:effectLst/>
                        <a:latin typeface="Arial" panose="020B0604020202020204" pitchFamily="34" charset="0"/>
                        <a:ea typeface="Calibri" panose="020F0502020204030204" pitchFamily="34" charset="0"/>
                        <a:cs typeface="Arial" panose="020B0604020202020204" pitchFamily="34" charset="0"/>
                      </a:endParaRPr>
                    </a:p>
                  </a:txBody>
                  <a:tcPr marL="19049" marR="19049" marT="0" marB="0" anchor="ctr"/>
                </a:tc>
                <a:tc>
                  <a:txBody>
                    <a:bodyPr/>
                    <a:lstStyle/>
                    <a:p>
                      <a:pPr marL="0" marR="0" algn="ctr">
                        <a:lnSpc>
                          <a:spcPct val="107000"/>
                        </a:lnSpc>
                        <a:spcBef>
                          <a:spcPts val="0"/>
                        </a:spcBef>
                        <a:spcAft>
                          <a:spcPts val="0"/>
                        </a:spcAft>
                      </a:pPr>
                      <a:r>
                        <a:rPr lang="en-US" sz="1800">
                          <a:effectLst/>
                          <a:latin typeface="Arial" panose="020B0604020202020204" pitchFamily="34" charset="0"/>
                          <a:cs typeface="Arial" panose="020B0604020202020204" pitchFamily="34" charset="0"/>
                        </a:rPr>
                        <a:t>5 (71.4%)</a:t>
                      </a:r>
                      <a:endParaRPr lang="en-US" sz="1800">
                        <a:effectLst/>
                        <a:latin typeface="Arial" panose="020B0604020202020204" pitchFamily="34" charset="0"/>
                        <a:ea typeface="Calibri" panose="020F0502020204030204" pitchFamily="34" charset="0"/>
                        <a:cs typeface="Arial" panose="020B0604020202020204" pitchFamily="34" charset="0"/>
                      </a:endParaRPr>
                    </a:p>
                  </a:txBody>
                  <a:tcPr marL="19049" marR="19049" marT="0" marB="0" anchor="ctr"/>
                </a:tc>
                <a:tc>
                  <a:txBody>
                    <a:bodyPr/>
                    <a:lstStyle/>
                    <a:p>
                      <a:pPr marL="0" marR="0" algn="ctr">
                        <a:lnSpc>
                          <a:spcPct val="107000"/>
                        </a:lnSpc>
                        <a:spcBef>
                          <a:spcPts val="0"/>
                        </a:spcBef>
                        <a:spcAft>
                          <a:spcPts val="0"/>
                        </a:spcAft>
                      </a:pPr>
                      <a:r>
                        <a:rPr lang="en-US" sz="1800" dirty="0">
                          <a:effectLst/>
                          <a:latin typeface="Arial" panose="020B0604020202020204" pitchFamily="34" charset="0"/>
                          <a:cs typeface="Arial" panose="020B0604020202020204" pitchFamily="34" charset="0"/>
                        </a:rPr>
                        <a:t>26 (66.7%)</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19049" marR="19049" marT="0" marB="0" anchor="ctr"/>
                </a:tc>
                <a:extLst>
                  <a:ext uri="{0D108BD9-81ED-4DB2-BD59-A6C34878D82A}">
                    <a16:rowId xmlns:a16="http://schemas.microsoft.com/office/drawing/2014/main" val="2544507229"/>
                  </a:ext>
                </a:extLst>
              </a:tr>
              <a:tr h="314388">
                <a:tc>
                  <a:txBody>
                    <a:bodyPr/>
                    <a:lstStyle/>
                    <a:p>
                      <a:pPr marL="0" marR="0">
                        <a:lnSpc>
                          <a:spcPct val="107000"/>
                        </a:lnSpc>
                        <a:spcBef>
                          <a:spcPts val="0"/>
                        </a:spcBef>
                        <a:spcAft>
                          <a:spcPts val="0"/>
                        </a:spcAft>
                      </a:pPr>
                      <a:r>
                        <a:rPr lang="en-US" sz="1800" dirty="0">
                          <a:effectLst/>
                          <a:latin typeface="Arial" panose="020B0604020202020204" pitchFamily="34" charset="0"/>
                          <a:cs typeface="Arial" panose="020B0604020202020204" pitchFamily="34" charset="0"/>
                        </a:rPr>
                        <a:t>     Other</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19049" marR="19049" marT="0" marB="0" anchor="ctr"/>
                </a:tc>
                <a:tc>
                  <a:txBody>
                    <a:bodyPr/>
                    <a:lstStyle/>
                    <a:p>
                      <a:pPr marL="0" marR="0" algn="ctr">
                        <a:lnSpc>
                          <a:spcPct val="107000"/>
                        </a:lnSpc>
                        <a:spcBef>
                          <a:spcPts val="0"/>
                        </a:spcBef>
                        <a:spcAft>
                          <a:spcPts val="0"/>
                        </a:spcAft>
                      </a:pPr>
                      <a:r>
                        <a:rPr lang="en-US" sz="1800">
                          <a:effectLst/>
                          <a:latin typeface="Arial" panose="020B0604020202020204" pitchFamily="34" charset="0"/>
                          <a:cs typeface="Arial" panose="020B0604020202020204" pitchFamily="34" charset="0"/>
                        </a:rPr>
                        <a:t>1 (3.1%)</a:t>
                      </a:r>
                      <a:endParaRPr lang="en-US" sz="1800">
                        <a:effectLst/>
                        <a:latin typeface="Arial" panose="020B0604020202020204" pitchFamily="34" charset="0"/>
                        <a:ea typeface="Calibri" panose="020F0502020204030204" pitchFamily="34" charset="0"/>
                        <a:cs typeface="Arial" panose="020B0604020202020204" pitchFamily="34" charset="0"/>
                      </a:endParaRPr>
                    </a:p>
                  </a:txBody>
                  <a:tcPr marL="19049" marR="19049" marT="0" marB="0"/>
                </a:tc>
                <a:tc>
                  <a:txBody>
                    <a:bodyPr/>
                    <a:lstStyle/>
                    <a:p>
                      <a:pPr marL="0" marR="0" algn="ctr">
                        <a:lnSpc>
                          <a:spcPct val="107000"/>
                        </a:lnSpc>
                        <a:spcBef>
                          <a:spcPts val="0"/>
                        </a:spcBef>
                        <a:spcAft>
                          <a:spcPts val="0"/>
                        </a:spcAft>
                      </a:pPr>
                      <a:r>
                        <a:rPr lang="en-US" sz="1800">
                          <a:effectLst/>
                          <a:latin typeface="Arial" panose="020B0604020202020204" pitchFamily="34" charset="0"/>
                          <a:cs typeface="Arial" panose="020B0604020202020204" pitchFamily="34" charset="0"/>
                        </a:rPr>
                        <a:t>0 (0.0%)</a:t>
                      </a:r>
                      <a:endParaRPr lang="en-US" sz="1800">
                        <a:effectLst/>
                        <a:latin typeface="Arial" panose="020B0604020202020204" pitchFamily="34" charset="0"/>
                        <a:ea typeface="Calibri" panose="020F0502020204030204" pitchFamily="34" charset="0"/>
                        <a:cs typeface="Arial" panose="020B0604020202020204" pitchFamily="34" charset="0"/>
                      </a:endParaRPr>
                    </a:p>
                  </a:txBody>
                  <a:tcPr marL="19049" marR="19049" marT="0" marB="0"/>
                </a:tc>
                <a:tc>
                  <a:txBody>
                    <a:bodyPr/>
                    <a:lstStyle/>
                    <a:p>
                      <a:pPr marL="0" marR="0" algn="ctr">
                        <a:lnSpc>
                          <a:spcPct val="107000"/>
                        </a:lnSpc>
                        <a:spcBef>
                          <a:spcPts val="0"/>
                        </a:spcBef>
                        <a:spcAft>
                          <a:spcPts val="0"/>
                        </a:spcAft>
                      </a:pPr>
                      <a:r>
                        <a:rPr lang="en-US" sz="1800" dirty="0">
                          <a:effectLst/>
                          <a:latin typeface="Arial" panose="020B0604020202020204" pitchFamily="34" charset="0"/>
                          <a:cs typeface="Arial" panose="020B0604020202020204" pitchFamily="34" charset="0"/>
                        </a:rPr>
                        <a:t>1 (2.6%)</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19049" marR="19049" marT="0" marB="0"/>
                </a:tc>
                <a:extLst>
                  <a:ext uri="{0D108BD9-81ED-4DB2-BD59-A6C34878D82A}">
                    <a16:rowId xmlns:a16="http://schemas.microsoft.com/office/drawing/2014/main" val="490234901"/>
                  </a:ext>
                </a:extLst>
              </a:tr>
              <a:tr h="314388">
                <a:tc>
                  <a:txBody>
                    <a:bodyPr/>
                    <a:lstStyle/>
                    <a:p>
                      <a:pPr marL="0" marR="0">
                        <a:lnSpc>
                          <a:spcPct val="107000"/>
                        </a:lnSpc>
                        <a:spcBef>
                          <a:spcPts val="0"/>
                        </a:spcBef>
                        <a:spcAft>
                          <a:spcPts val="0"/>
                        </a:spcAft>
                      </a:pPr>
                      <a:r>
                        <a:rPr lang="en-US" sz="1800" dirty="0">
                          <a:effectLst/>
                          <a:latin typeface="Arial" panose="020B0604020202020204" pitchFamily="34" charset="0"/>
                          <a:ea typeface="Calibri" panose="020F0502020204030204" pitchFamily="34" charset="0"/>
                          <a:cs typeface="Arial" panose="020B0604020202020204" pitchFamily="34" charset="0"/>
                        </a:rPr>
                        <a:t>Site Region, N (%)</a:t>
                      </a:r>
                    </a:p>
                  </a:txBody>
                  <a:tcPr marL="19049" marR="19049" marT="0" marB="0" anchor="ctr"/>
                </a:tc>
                <a:tc>
                  <a:txBody>
                    <a:bodyPr/>
                    <a:lstStyle/>
                    <a:p>
                      <a:pPr marL="0" marR="0" algn="ctr">
                        <a:lnSpc>
                          <a:spcPct val="107000"/>
                        </a:lnSpc>
                        <a:spcBef>
                          <a:spcPts val="0"/>
                        </a:spcBef>
                        <a:spcAft>
                          <a:spcPts val="0"/>
                        </a:spcAft>
                      </a:pP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19049" marR="19049" marT="0" marB="0" anchor="ctr"/>
                </a:tc>
                <a:tc>
                  <a:txBody>
                    <a:bodyPr/>
                    <a:lstStyle/>
                    <a:p>
                      <a:pPr marL="0" marR="0" algn="ctr">
                        <a:lnSpc>
                          <a:spcPct val="107000"/>
                        </a:lnSpc>
                        <a:spcBef>
                          <a:spcPts val="0"/>
                        </a:spcBef>
                        <a:spcAft>
                          <a:spcPts val="0"/>
                        </a:spcAft>
                      </a:pPr>
                      <a:endParaRPr lang="en-US" sz="1800">
                        <a:effectLst/>
                        <a:latin typeface="Arial" panose="020B0604020202020204" pitchFamily="34" charset="0"/>
                        <a:ea typeface="Calibri" panose="020F0502020204030204" pitchFamily="34" charset="0"/>
                        <a:cs typeface="Arial" panose="020B0604020202020204" pitchFamily="34" charset="0"/>
                      </a:endParaRPr>
                    </a:p>
                  </a:txBody>
                  <a:tcPr marL="19049" marR="19049" marT="0" marB="0" anchor="ctr"/>
                </a:tc>
                <a:tc>
                  <a:txBody>
                    <a:bodyPr/>
                    <a:lstStyle/>
                    <a:p>
                      <a:pPr marL="0" marR="0" algn="ctr">
                        <a:lnSpc>
                          <a:spcPct val="107000"/>
                        </a:lnSpc>
                        <a:spcBef>
                          <a:spcPts val="0"/>
                        </a:spcBef>
                        <a:spcAft>
                          <a:spcPts val="0"/>
                        </a:spcAft>
                      </a:pPr>
                      <a:r>
                        <a:rPr lang="en-US" sz="1800" dirty="0">
                          <a:effectLst/>
                          <a:latin typeface="Arial" panose="020B0604020202020204" pitchFamily="34" charset="0"/>
                          <a:ea typeface="Calibri" panose="020F0502020204030204" pitchFamily="34" charset="0"/>
                          <a:cs typeface="Arial" panose="020B0604020202020204" pitchFamily="34" charset="0"/>
                        </a:rPr>
                        <a:t>  </a:t>
                      </a:r>
                    </a:p>
                  </a:txBody>
                  <a:tcPr marL="19049" marR="19049" marT="0" marB="0" anchor="ctr"/>
                </a:tc>
                <a:extLst>
                  <a:ext uri="{0D108BD9-81ED-4DB2-BD59-A6C34878D82A}">
                    <a16:rowId xmlns:a16="http://schemas.microsoft.com/office/drawing/2014/main" val="1063037945"/>
                  </a:ext>
                </a:extLst>
              </a:tr>
              <a:tr h="314388">
                <a:tc>
                  <a:txBody>
                    <a:bodyPr/>
                    <a:lstStyle/>
                    <a:p>
                      <a:pPr marL="0" marR="0">
                        <a:lnSpc>
                          <a:spcPct val="107000"/>
                        </a:lnSpc>
                        <a:spcBef>
                          <a:spcPts val="0"/>
                        </a:spcBef>
                        <a:spcAft>
                          <a:spcPts val="0"/>
                        </a:spcAft>
                      </a:pPr>
                      <a:r>
                        <a:rPr lang="en-US" sz="1800" dirty="0">
                          <a:effectLst/>
                          <a:latin typeface="Arial" panose="020B0604020202020204" pitchFamily="34" charset="0"/>
                          <a:cs typeface="Arial" panose="020B0604020202020204" pitchFamily="34" charset="0"/>
                        </a:rPr>
                        <a:t>     Northeast</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19049" marR="19049" marT="0" marB="0" anchor="ctr"/>
                </a:tc>
                <a:tc>
                  <a:txBody>
                    <a:bodyPr/>
                    <a:lstStyle/>
                    <a:p>
                      <a:pPr marL="0" marR="0" algn="ctr">
                        <a:lnSpc>
                          <a:spcPct val="107000"/>
                        </a:lnSpc>
                        <a:spcBef>
                          <a:spcPts val="0"/>
                        </a:spcBef>
                        <a:spcAft>
                          <a:spcPts val="0"/>
                        </a:spcAft>
                      </a:pPr>
                      <a:r>
                        <a:rPr lang="en-US" sz="1800" dirty="0">
                          <a:effectLst/>
                          <a:latin typeface="Arial" panose="020B0604020202020204" pitchFamily="34" charset="0"/>
                          <a:cs typeface="Arial" panose="020B0604020202020204" pitchFamily="34" charset="0"/>
                        </a:rPr>
                        <a:t>9 (28.1%)</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19049" marR="19049" marT="0" marB="0" anchor="ctr"/>
                </a:tc>
                <a:tc>
                  <a:txBody>
                    <a:bodyPr/>
                    <a:lstStyle/>
                    <a:p>
                      <a:pPr marL="0" marR="0" algn="ctr">
                        <a:lnSpc>
                          <a:spcPct val="107000"/>
                        </a:lnSpc>
                        <a:spcBef>
                          <a:spcPts val="0"/>
                        </a:spcBef>
                        <a:spcAft>
                          <a:spcPts val="0"/>
                        </a:spcAft>
                      </a:pPr>
                      <a:r>
                        <a:rPr lang="en-US" sz="1800">
                          <a:effectLst/>
                          <a:latin typeface="Arial" panose="020B0604020202020204" pitchFamily="34" charset="0"/>
                          <a:cs typeface="Arial" panose="020B0604020202020204" pitchFamily="34" charset="0"/>
                        </a:rPr>
                        <a:t>0 (0.0%)</a:t>
                      </a:r>
                      <a:endParaRPr lang="en-US" sz="1800">
                        <a:effectLst/>
                        <a:latin typeface="Arial" panose="020B0604020202020204" pitchFamily="34" charset="0"/>
                        <a:ea typeface="Calibri" panose="020F0502020204030204" pitchFamily="34" charset="0"/>
                        <a:cs typeface="Arial" panose="020B0604020202020204" pitchFamily="34" charset="0"/>
                      </a:endParaRPr>
                    </a:p>
                  </a:txBody>
                  <a:tcPr marL="19049" marR="19049" marT="0" marB="0" anchor="ctr"/>
                </a:tc>
                <a:tc>
                  <a:txBody>
                    <a:bodyPr/>
                    <a:lstStyle/>
                    <a:p>
                      <a:pPr marL="0" marR="0" algn="ctr">
                        <a:lnSpc>
                          <a:spcPct val="107000"/>
                        </a:lnSpc>
                        <a:spcBef>
                          <a:spcPts val="0"/>
                        </a:spcBef>
                        <a:spcAft>
                          <a:spcPts val="0"/>
                        </a:spcAft>
                      </a:pPr>
                      <a:r>
                        <a:rPr lang="en-US" sz="1800" dirty="0">
                          <a:effectLst/>
                          <a:latin typeface="Arial" panose="020B0604020202020204" pitchFamily="34" charset="0"/>
                          <a:cs typeface="Arial" panose="020B0604020202020204" pitchFamily="34" charset="0"/>
                        </a:rPr>
                        <a:t>9 (23.1%)</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19049" marR="19049" marT="0" marB="0" anchor="ctr"/>
                </a:tc>
                <a:extLst>
                  <a:ext uri="{0D108BD9-81ED-4DB2-BD59-A6C34878D82A}">
                    <a16:rowId xmlns:a16="http://schemas.microsoft.com/office/drawing/2014/main" val="2388707561"/>
                  </a:ext>
                </a:extLst>
              </a:tr>
              <a:tr h="314388">
                <a:tc>
                  <a:txBody>
                    <a:bodyPr/>
                    <a:lstStyle/>
                    <a:p>
                      <a:pPr marL="0" marR="0">
                        <a:lnSpc>
                          <a:spcPct val="107000"/>
                        </a:lnSpc>
                        <a:spcBef>
                          <a:spcPts val="0"/>
                        </a:spcBef>
                        <a:spcAft>
                          <a:spcPts val="0"/>
                        </a:spcAft>
                      </a:pPr>
                      <a:r>
                        <a:rPr lang="en-US" sz="1800" dirty="0">
                          <a:effectLst/>
                          <a:latin typeface="Arial" panose="020B0604020202020204" pitchFamily="34" charset="0"/>
                          <a:cs typeface="Arial" panose="020B0604020202020204" pitchFamily="34" charset="0"/>
                        </a:rPr>
                        <a:t>     South</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19049" marR="19049" marT="0" marB="0" anchor="ctr"/>
                </a:tc>
                <a:tc>
                  <a:txBody>
                    <a:bodyPr/>
                    <a:lstStyle/>
                    <a:p>
                      <a:pPr marL="0" marR="0" algn="ctr">
                        <a:lnSpc>
                          <a:spcPct val="107000"/>
                        </a:lnSpc>
                        <a:spcBef>
                          <a:spcPts val="0"/>
                        </a:spcBef>
                        <a:spcAft>
                          <a:spcPts val="0"/>
                        </a:spcAft>
                      </a:pPr>
                      <a:r>
                        <a:rPr lang="en-US" sz="1800">
                          <a:effectLst/>
                          <a:latin typeface="Arial" panose="020B0604020202020204" pitchFamily="34" charset="0"/>
                          <a:cs typeface="Arial" panose="020B0604020202020204" pitchFamily="34" charset="0"/>
                        </a:rPr>
                        <a:t>3 (9.4%)</a:t>
                      </a:r>
                      <a:endParaRPr lang="en-US" sz="1800">
                        <a:effectLst/>
                        <a:latin typeface="Arial" panose="020B0604020202020204" pitchFamily="34" charset="0"/>
                        <a:ea typeface="Calibri" panose="020F0502020204030204" pitchFamily="34" charset="0"/>
                        <a:cs typeface="Arial" panose="020B0604020202020204" pitchFamily="34" charset="0"/>
                      </a:endParaRPr>
                    </a:p>
                  </a:txBody>
                  <a:tcPr marL="19049" marR="19049" marT="0" marB="0" anchor="ctr"/>
                </a:tc>
                <a:tc>
                  <a:txBody>
                    <a:bodyPr/>
                    <a:lstStyle/>
                    <a:p>
                      <a:pPr marL="0" marR="0" algn="ctr">
                        <a:lnSpc>
                          <a:spcPct val="107000"/>
                        </a:lnSpc>
                        <a:spcBef>
                          <a:spcPts val="0"/>
                        </a:spcBef>
                        <a:spcAft>
                          <a:spcPts val="0"/>
                        </a:spcAft>
                      </a:pPr>
                      <a:r>
                        <a:rPr lang="en-US" sz="1800">
                          <a:effectLst/>
                          <a:latin typeface="Arial" panose="020B0604020202020204" pitchFamily="34" charset="0"/>
                          <a:cs typeface="Arial" panose="020B0604020202020204" pitchFamily="34" charset="0"/>
                        </a:rPr>
                        <a:t>0 (0.0%)</a:t>
                      </a:r>
                      <a:endParaRPr lang="en-US" sz="1800">
                        <a:effectLst/>
                        <a:latin typeface="Arial" panose="020B0604020202020204" pitchFamily="34" charset="0"/>
                        <a:ea typeface="Calibri" panose="020F0502020204030204" pitchFamily="34" charset="0"/>
                        <a:cs typeface="Arial" panose="020B0604020202020204" pitchFamily="34" charset="0"/>
                      </a:endParaRPr>
                    </a:p>
                  </a:txBody>
                  <a:tcPr marL="19049" marR="19049" marT="0" marB="0" anchor="ctr"/>
                </a:tc>
                <a:tc>
                  <a:txBody>
                    <a:bodyPr/>
                    <a:lstStyle/>
                    <a:p>
                      <a:pPr marL="0" marR="0" algn="ctr">
                        <a:lnSpc>
                          <a:spcPct val="107000"/>
                        </a:lnSpc>
                        <a:spcBef>
                          <a:spcPts val="0"/>
                        </a:spcBef>
                        <a:spcAft>
                          <a:spcPts val="0"/>
                        </a:spcAft>
                      </a:pPr>
                      <a:r>
                        <a:rPr lang="en-US" sz="1800" dirty="0">
                          <a:effectLst/>
                          <a:latin typeface="Arial" panose="020B0604020202020204" pitchFamily="34" charset="0"/>
                          <a:cs typeface="Arial" panose="020B0604020202020204" pitchFamily="34" charset="0"/>
                        </a:rPr>
                        <a:t>3 (7.7%)</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19049" marR="19049" marT="0" marB="0" anchor="ctr"/>
                </a:tc>
                <a:extLst>
                  <a:ext uri="{0D108BD9-81ED-4DB2-BD59-A6C34878D82A}">
                    <a16:rowId xmlns:a16="http://schemas.microsoft.com/office/drawing/2014/main" val="2580885066"/>
                  </a:ext>
                </a:extLst>
              </a:tr>
              <a:tr h="314388">
                <a:tc>
                  <a:txBody>
                    <a:bodyPr/>
                    <a:lstStyle/>
                    <a:p>
                      <a:pPr marL="0" marR="0">
                        <a:lnSpc>
                          <a:spcPct val="107000"/>
                        </a:lnSpc>
                        <a:spcBef>
                          <a:spcPts val="0"/>
                        </a:spcBef>
                        <a:spcAft>
                          <a:spcPts val="0"/>
                        </a:spcAft>
                      </a:pPr>
                      <a:r>
                        <a:rPr lang="en-US" sz="1800" dirty="0">
                          <a:effectLst/>
                          <a:latin typeface="Arial" panose="020B0604020202020204" pitchFamily="34" charset="0"/>
                          <a:cs typeface="Arial" panose="020B0604020202020204" pitchFamily="34" charset="0"/>
                        </a:rPr>
                        <a:t>     West</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19049" marR="19049" marT="0" marB="0" anchor="ctr"/>
                </a:tc>
                <a:tc>
                  <a:txBody>
                    <a:bodyPr/>
                    <a:lstStyle/>
                    <a:p>
                      <a:pPr marL="0" marR="0" algn="ctr">
                        <a:lnSpc>
                          <a:spcPct val="107000"/>
                        </a:lnSpc>
                        <a:spcBef>
                          <a:spcPts val="0"/>
                        </a:spcBef>
                        <a:spcAft>
                          <a:spcPts val="0"/>
                        </a:spcAft>
                      </a:pPr>
                      <a:r>
                        <a:rPr lang="en-US" sz="1800">
                          <a:effectLst/>
                          <a:latin typeface="Arial" panose="020B0604020202020204" pitchFamily="34" charset="0"/>
                          <a:cs typeface="Arial" panose="020B0604020202020204" pitchFamily="34" charset="0"/>
                        </a:rPr>
                        <a:t>6 (18.8%)</a:t>
                      </a:r>
                      <a:endParaRPr lang="en-US" sz="1800">
                        <a:effectLst/>
                        <a:latin typeface="Arial" panose="020B0604020202020204" pitchFamily="34" charset="0"/>
                        <a:ea typeface="Calibri" panose="020F0502020204030204" pitchFamily="34" charset="0"/>
                        <a:cs typeface="Arial" panose="020B0604020202020204" pitchFamily="34" charset="0"/>
                      </a:endParaRPr>
                    </a:p>
                  </a:txBody>
                  <a:tcPr marL="19049" marR="19049" marT="0" marB="0" anchor="ctr"/>
                </a:tc>
                <a:tc>
                  <a:txBody>
                    <a:bodyPr/>
                    <a:lstStyle/>
                    <a:p>
                      <a:pPr marL="0" marR="0" algn="ctr">
                        <a:lnSpc>
                          <a:spcPct val="107000"/>
                        </a:lnSpc>
                        <a:spcBef>
                          <a:spcPts val="0"/>
                        </a:spcBef>
                        <a:spcAft>
                          <a:spcPts val="0"/>
                        </a:spcAft>
                      </a:pPr>
                      <a:r>
                        <a:rPr lang="en-US" sz="1800">
                          <a:effectLst/>
                          <a:latin typeface="Arial" panose="020B0604020202020204" pitchFamily="34" charset="0"/>
                          <a:cs typeface="Arial" panose="020B0604020202020204" pitchFamily="34" charset="0"/>
                        </a:rPr>
                        <a:t>3 (42.9%)</a:t>
                      </a:r>
                      <a:endParaRPr lang="en-US" sz="1800">
                        <a:effectLst/>
                        <a:latin typeface="Arial" panose="020B0604020202020204" pitchFamily="34" charset="0"/>
                        <a:ea typeface="Calibri" panose="020F0502020204030204" pitchFamily="34" charset="0"/>
                        <a:cs typeface="Arial" panose="020B0604020202020204" pitchFamily="34" charset="0"/>
                      </a:endParaRPr>
                    </a:p>
                  </a:txBody>
                  <a:tcPr marL="19049" marR="19049" marT="0" marB="0" anchor="ctr"/>
                </a:tc>
                <a:tc>
                  <a:txBody>
                    <a:bodyPr/>
                    <a:lstStyle/>
                    <a:p>
                      <a:pPr marL="0" marR="0" algn="ctr">
                        <a:lnSpc>
                          <a:spcPct val="107000"/>
                        </a:lnSpc>
                        <a:spcBef>
                          <a:spcPts val="0"/>
                        </a:spcBef>
                        <a:spcAft>
                          <a:spcPts val="0"/>
                        </a:spcAft>
                      </a:pPr>
                      <a:r>
                        <a:rPr lang="en-US" sz="1800" dirty="0">
                          <a:effectLst/>
                          <a:latin typeface="Arial" panose="020B0604020202020204" pitchFamily="34" charset="0"/>
                          <a:cs typeface="Arial" panose="020B0604020202020204" pitchFamily="34" charset="0"/>
                        </a:rPr>
                        <a:t>9 (23.1%)</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19049" marR="19049" marT="0" marB="0" anchor="ctr"/>
                </a:tc>
                <a:extLst>
                  <a:ext uri="{0D108BD9-81ED-4DB2-BD59-A6C34878D82A}">
                    <a16:rowId xmlns:a16="http://schemas.microsoft.com/office/drawing/2014/main" val="88627484"/>
                  </a:ext>
                </a:extLst>
              </a:tr>
              <a:tr h="314388">
                <a:tc>
                  <a:txBody>
                    <a:bodyPr/>
                    <a:lstStyle/>
                    <a:p>
                      <a:pPr marL="0" marR="0">
                        <a:lnSpc>
                          <a:spcPct val="107000"/>
                        </a:lnSpc>
                        <a:spcBef>
                          <a:spcPts val="0"/>
                        </a:spcBef>
                        <a:spcAft>
                          <a:spcPts val="0"/>
                        </a:spcAft>
                      </a:pPr>
                      <a:r>
                        <a:rPr lang="en-US" sz="1800" dirty="0">
                          <a:effectLst/>
                          <a:latin typeface="Arial" panose="020B0604020202020204" pitchFamily="34" charset="0"/>
                          <a:cs typeface="Arial" panose="020B0604020202020204" pitchFamily="34" charset="0"/>
                        </a:rPr>
                        <a:t>     Midwest</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19049" marR="19049" marT="0" marB="0" anchor="ctr"/>
                </a:tc>
                <a:tc>
                  <a:txBody>
                    <a:bodyPr/>
                    <a:lstStyle/>
                    <a:p>
                      <a:pPr marL="0" marR="0" algn="ctr">
                        <a:lnSpc>
                          <a:spcPct val="107000"/>
                        </a:lnSpc>
                        <a:spcBef>
                          <a:spcPts val="0"/>
                        </a:spcBef>
                        <a:spcAft>
                          <a:spcPts val="0"/>
                        </a:spcAft>
                      </a:pPr>
                      <a:r>
                        <a:rPr lang="en-US" sz="1800">
                          <a:effectLst/>
                          <a:latin typeface="Arial" panose="020B0604020202020204" pitchFamily="34" charset="0"/>
                          <a:cs typeface="Arial" panose="020B0604020202020204" pitchFamily="34" charset="0"/>
                        </a:rPr>
                        <a:t>14 (43.8%)</a:t>
                      </a:r>
                      <a:endParaRPr lang="en-US" sz="1800">
                        <a:effectLst/>
                        <a:latin typeface="Arial" panose="020B0604020202020204" pitchFamily="34" charset="0"/>
                        <a:ea typeface="Calibri" panose="020F0502020204030204" pitchFamily="34" charset="0"/>
                        <a:cs typeface="Arial" panose="020B0604020202020204" pitchFamily="34" charset="0"/>
                      </a:endParaRPr>
                    </a:p>
                  </a:txBody>
                  <a:tcPr marL="19049" marR="19049" marT="0" marB="0" anchor="ctr"/>
                </a:tc>
                <a:tc>
                  <a:txBody>
                    <a:bodyPr/>
                    <a:lstStyle/>
                    <a:p>
                      <a:pPr marL="0" marR="0" algn="ctr">
                        <a:lnSpc>
                          <a:spcPct val="107000"/>
                        </a:lnSpc>
                        <a:spcBef>
                          <a:spcPts val="0"/>
                        </a:spcBef>
                        <a:spcAft>
                          <a:spcPts val="0"/>
                        </a:spcAft>
                      </a:pPr>
                      <a:r>
                        <a:rPr lang="en-US" sz="1800">
                          <a:effectLst/>
                          <a:latin typeface="Arial" panose="020B0604020202020204" pitchFamily="34" charset="0"/>
                          <a:cs typeface="Arial" panose="020B0604020202020204" pitchFamily="34" charset="0"/>
                        </a:rPr>
                        <a:t>4 (57.1%)</a:t>
                      </a:r>
                      <a:endParaRPr lang="en-US" sz="1800">
                        <a:effectLst/>
                        <a:latin typeface="Arial" panose="020B0604020202020204" pitchFamily="34" charset="0"/>
                        <a:ea typeface="Calibri" panose="020F0502020204030204" pitchFamily="34" charset="0"/>
                        <a:cs typeface="Arial" panose="020B0604020202020204" pitchFamily="34" charset="0"/>
                      </a:endParaRPr>
                    </a:p>
                  </a:txBody>
                  <a:tcPr marL="19049" marR="19049" marT="0" marB="0" anchor="ctr"/>
                </a:tc>
                <a:tc>
                  <a:txBody>
                    <a:bodyPr/>
                    <a:lstStyle/>
                    <a:p>
                      <a:pPr marL="0" marR="0" algn="ctr">
                        <a:lnSpc>
                          <a:spcPct val="107000"/>
                        </a:lnSpc>
                        <a:spcBef>
                          <a:spcPts val="0"/>
                        </a:spcBef>
                        <a:spcAft>
                          <a:spcPts val="0"/>
                        </a:spcAft>
                      </a:pPr>
                      <a:r>
                        <a:rPr lang="en-US" sz="1800" dirty="0">
                          <a:effectLst/>
                          <a:latin typeface="Arial" panose="020B0604020202020204" pitchFamily="34" charset="0"/>
                          <a:cs typeface="Arial" panose="020B0604020202020204" pitchFamily="34" charset="0"/>
                        </a:rPr>
                        <a:t>18 (46.2%)</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19049" marR="19049" marT="0" marB="0" anchor="ctr"/>
                </a:tc>
                <a:extLst>
                  <a:ext uri="{0D108BD9-81ED-4DB2-BD59-A6C34878D82A}">
                    <a16:rowId xmlns:a16="http://schemas.microsoft.com/office/drawing/2014/main" val="2312720876"/>
                  </a:ext>
                </a:extLst>
              </a:tr>
              <a:tr h="314388">
                <a:tc>
                  <a:txBody>
                    <a:bodyPr/>
                    <a:lstStyle/>
                    <a:p>
                      <a:pPr marL="0" marR="0" lvl="0" indent="0" algn="l" defTabSz="891723" rtl="0" eaLnBrk="1" fontAlgn="auto" latinLnBrk="0" hangingPunct="1">
                        <a:lnSpc>
                          <a:spcPct val="107000"/>
                        </a:lnSpc>
                        <a:spcBef>
                          <a:spcPts val="0"/>
                        </a:spcBef>
                        <a:spcAft>
                          <a:spcPts val="0"/>
                        </a:spcAft>
                        <a:buClrTx/>
                        <a:buSzTx/>
                        <a:buFontTx/>
                        <a:buNone/>
                        <a:tabLst/>
                        <a:defRPr/>
                      </a:pPr>
                      <a:r>
                        <a:rPr lang="en-US" sz="1800" dirty="0">
                          <a:effectLst/>
                          <a:latin typeface="Arial" panose="020B0604020202020204" pitchFamily="34" charset="0"/>
                          <a:cs typeface="Arial" panose="020B0604020202020204" pitchFamily="34" charset="0"/>
                        </a:rPr>
                        <a:t>Age at First ARV (years), Median (Q1, Q3)</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19049" marR="19049" marT="0" marB="0" anchor="ctr"/>
                </a:tc>
                <a:tc>
                  <a:txBody>
                    <a:bodyPr/>
                    <a:lstStyle/>
                    <a:p>
                      <a:pPr marL="0" marR="0" algn="ctr">
                        <a:lnSpc>
                          <a:spcPct val="107000"/>
                        </a:lnSpc>
                        <a:spcBef>
                          <a:spcPts val="0"/>
                        </a:spcBef>
                        <a:spcAft>
                          <a:spcPts val="0"/>
                        </a:spcAft>
                      </a:pPr>
                      <a:r>
                        <a:rPr lang="en-US" sz="1800" dirty="0">
                          <a:effectLst/>
                          <a:latin typeface="Arial" panose="020B0604020202020204" pitchFamily="34" charset="0"/>
                          <a:cs typeface="Arial" panose="020B0604020202020204" pitchFamily="34" charset="0"/>
                        </a:rPr>
                        <a:t>0.2 (0.2, 0.5)</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19049" marR="19049" marT="0" marB="0" anchor="ctr"/>
                </a:tc>
                <a:tc>
                  <a:txBody>
                    <a:bodyPr/>
                    <a:lstStyle/>
                    <a:p>
                      <a:pPr marL="0" marR="0" algn="ctr">
                        <a:lnSpc>
                          <a:spcPct val="107000"/>
                        </a:lnSpc>
                        <a:spcBef>
                          <a:spcPts val="0"/>
                        </a:spcBef>
                        <a:spcAft>
                          <a:spcPts val="0"/>
                        </a:spcAft>
                      </a:pPr>
                      <a:endParaRPr lang="en-US" sz="1800">
                        <a:effectLst/>
                        <a:latin typeface="Arial" panose="020B0604020202020204" pitchFamily="34" charset="0"/>
                        <a:ea typeface="Calibri" panose="020F0502020204030204" pitchFamily="34" charset="0"/>
                        <a:cs typeface="Arial" panose="020B0604020202020204" pitchFamily="34" charset="0"/>
                      </a:endParaRPr>
                    </a:p>
                  </a:txBody>
                  <a:tcPr marL="19049" marR="19049" marT="0" marB="0" anchor="ctr"/>
                </a:tc>
                <a:tc>
                  <a:txBody>
                    <a:bodyPr/>
                    <a:lstStyle/>
                    <a:p>
                      <a:pPr marL="0" marR="0" algn="ctr">
                        <a:lnSpc>
                          <a:spcPct val="107000"/>
                        </a:lnSpc>
                        <a:spcBef>
                          <a:spcPts val="0"/>
                        </a:spcBef>
                        <a:spcAft>
                          <a:spcPts val="0"/>
                        </a:spcAft>
                      </a:pP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19049" marR="19049" marT="0" marB="0" anchor="ctr"/>
                </a:tc>
                <a:extLst>
                  <a:ext uri="{0D108BD9-81ED-4DB2-BD59-A6C34878D82A}">
                    <a16:rowId xmlns:a16="http://schemas.microsoft.com/office/drawing/2014/main" val="3290249547"/>
                  </a:ext>
                </a:extLst>
              </a:tr>
              <a:tr h="314388">
                <a:tc>
                  <a:txBody>
                    <a:bodyPr/>
                    <a:lstStyle/>
                    <a:p>
                      <a:pPr marL="0" marR="0" lvl="0" indent="0" algn="l" defTabSz="891723" rtl="0" eaLnBrk="1" fontAlgn="auto" latinLnBrk="0" hangingPunct="1">
                        <a:lnSpc>
                          <a:spcPct val="107000"/>
                        </a:lnSpc>
                        <a:spcBef>
                          <a:spcPts val="0"/>
                        </a:spcBef>
                        <a:spcAft>
                          <a:spcPts val="0"/>
                        </a:spcAft>
                        <a:buClrTx/>
                        <a:buSzTx/>
                        <a:buFontTx/>
                        <a:buNone/>
                        <a:tabLst/>
                        <a:defRPr/>
                      </a:pPr>
                      <a:r>
                        <a:rPr lang="en-US" sz="1800" dirty="0">
                          <a:effectLst/>
                          <a:latin typeface="Arial" panose="020B0604020202020204" pitchFamily="34" charset="0"/>
                          <a:cs typeface="Arial" panose="020B0604020202020204" pitchFamily="34" charset="0"/>
                        </a:rPr>
                        <a:t>Age at First HAART (years), Median (Q1, Q3)</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19049" marR="19049" marT="0" marB="0" anchor="ctr"/>
                </a:tc>
                <a:tc>
                  <a:txBody>
                    <a:bodyPr/>
                    <a:lstStyle/>
                    <a:p>
                      <a:pPr marL="0" marR="0" algn="ctr">
                        <a:lnSpc>
                          <a:spcPct val="107000"/>
                        </a:lnSpc>
                        <a:spcBef>
                          <a:spcPts val="0"/>
                        </a:spcBef>
                        <a:spcAft>
                          <a:spcPts val="0"/>
                        </a:spcAft>
                      </a:pPr>
                      <a:r>
                        <a:rPr lang="en-US" sz="1800" dirty="0">
                          <a:effectLst/>
                          <a:latin typeface="Arial" panose="020B0604020202020204" pitchFamily="34" charset="0"/>
                          <a:cs typeface="Arial" panose="020B0604020202020204" pitchFamily="34" charset="0"/>
                        </a:rPr>
                        <a:t>0.3 (0.2, 1.2)</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19049" marR="19049" marT="0" marB="0" anchor="ctr"/>
                </a:tc>
                <a:tc>
                  <a:txBody>
                    <a:bodyPr/>
                    <a:lstStyle/>
                    <a:p>
                      <a:pPr marL="0" marR="0" algn="ctr">
                        <a:lnSpc>
                          <a:spcPct val="107000"/>
                        </a:lnSpc>
                        <a:spcBef>
                          <a:spcPts val="0"/>
                        </a:spcBef>
                        <a:spcAft>
                          <a:spcPts val="0"/>
                        </a:spcAft>
                      </a:pPr>
                      <a:endParaRPr lang="en-US" sz="1800">
                        <a:effectLst/>
                        <a:latin typeface="Arial" panose="020B0604020202020204" pitchFamily="34" charset="0"/>
                        <a:ea typeface="Calibri" panose="020F0502020204030204" pitchFamily="34" charset="0"/>
                        <a:cs typeface="Arial" panose="020B0604020202020204" pitchFamily="34" charset="0"/>
                      </a:endParaRPr>
                    </a:p>
                  </a:txBody>
                  <a:tcPr marL="19049" marR="19049" marT="0" marB="0" anchor="ctr"/>
                </a:tc>
                <a:tc>
                  <a:txBody>
                    <a:bodyPr/>
                    <a:lstStyle/>
                    <a:p>
                      <a:pPr marL="0" marR="0" algn="ctr">
                        <a:lnSpc>
                          <a:spcPct val="107000"/>
                        </a:lnSpc>
                        <a:spcBef>
                          <a:spcPts val="0"/>
                        </a:spcBef>
                        <a:spcAft>
                          <a:spcPts val="0"/>
                        </a:spcAft>
                      </a:pP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19049" marR="19049" marT="0" marB="0" anchor="ctr"/>
                </a:tc>
                <a:extLst>
                  <a:ext uri="{0D108BD9-81ED-4DB2-BD59-A6C34878D82A}">
                    <a16:rowId xmlns:a16="http://schemas.microsoft.com/office/drawing/2014/main" val="2305182383"/>
                  </a:ext>
                </a:extLst>
              </a:tr>
            </a:tbl>
          </a:graphicData>
        </a:graphic>
      </p:graphicFrame>
      <p:sp>
        <p:nvSpPr>
          <p:cNvPr id="70" name="Rectangle 69">
            <a:extLst>
              <a:ext uri="{FF2B5EF4-FFF2-40B4-BE49-F238E27FC236}">
                <a16:creationId xmlns:a16="http://schemas.microsoft.com/office/drawing/2014/main" id="{1A1575DB-69D1-4982-BA50-8FC1F736EBF9}"/>
              </a:ext>
            </a:extLst>
          </p:cNvPr>
          <p:cNvSpPr/>
          <p:nvPr/>
        </p:nvSpPr>
        <p:spPr>
          <a:xfrm>
            <a:off x="8393038" y="19861865"/>
            <a:ext cx="7315200" cy="10248960"/>
          </a:xfrm>
          <a:prstGeom prst="rect">
            <a:avLst/>
          </a:prstGeom>
        </p:spPr>
        <p:txBody>
          <a:bodyPr wrap="square">
            <a:spAutoFit/>
          </a:bodyPr>
          <a:lstStyle/>
          <a:p>
            <a:pPr marL="342900" indent="-342900" algn="just">
              <a:buFont typeface="Wingdings" panose="05000000000000000000" pitchFamily="2" charset="2"/>
              <a:buChar char="v"/>
            </a:pPr>
            <a:r>
              <a:rPr lang="en-US" altLang="en-US" sz="2000" b="1" dirty="0">
                <a:latin typeface="Arial" panose="020B0604020202020204" pitchFamily="34" charset="0"/>
                <a:cs typeface="Arial" panose="020B0604020202020204" pitchFamily="34" charset="0"/>
              </a:rPr>
              <a:t>Table 1: </a:t>
            </a:r>
            <a:r>
              <a:rPr lang="en-US" altLang="en-US" sz="2000" dirty="0">
                <a:latin typeface="Arial" panose="020B0604020202020204" pitchFamily="34" charset="0"/>
                <a:cs typeface="Arial" panose="020B0604020202020204" pitchFamily="34" charset="0"/>
              </a:rPr>
              <a:t>Median age was 10.9 (range 7.0 – 16.9) and 16.8 (range 14.9 – 20.8) years at timepoints 1 and 2, respectively. At timepoint 1, median age was higher in the YPHIV group than the YPHEU group (11.4 vs. 8.1 years). Median duration of time between timepoint 1 and timepoint 2 was 6.0 years (interquartile range [IQR]: 4.0-7.7). Groups were balanced by sex (51% male) and race (67% Black).</a:t>
            </a:r>
          </a:p>
          <a:p>
            <a:pPr algn="just"/>
            <a:endParaRPr lang="en-US" altLang="en-US" sz="2000" dirty="0">
              <a:latin typeface="Arial" panose="020B0604020202020204" pitchFamily="34" charset="0"/>
              <a:cs typeface="Arial" panose="020B0604020202020204" pitchFamily="34" charset="0"/>
            </a:endParaRPr>
          </a:p>
          <a:p>
            <a:pPr marL="342900" indent="-342900" algn="just">
              <a:buFont typeface="Wingdings" panose="05000000000000000000" pitchFamily="2" charset="2"/>
              <a:buChar char="v"/>
            </a:pPr>
            <a:r>
              <a:rPr lang="en-US" altLang="en-US" sz="2000" b="1" dirty="0">
                <a:latin typeface="Arial" panose="020B0604020202020204" pitchFamily="34" charset="0"/>
                <a:cs typeface="Arial" panose="020B0604020202020204" pitchFamily="34" charset="0"/>
              </a:rPr>
              <a:t>Table 2: </a:t>
            </a:r>
            <a:r>
              <a:rPr lang="en-US" altLang="en-US" sz="2000" dirty="0">
                <a:latin typeface="Arial" panose="020B0604020202020204" pitchFamily="34" charset="0"/>
                <a:cs typeface="Arial" panose="020B0604020202020204" pitchFamily="34" charset="0"/>
              </a:rPr>
              <a:t>Median time-averaged AUC CD4 T-cell count was 1,228 and 1,140 cells/mm</a:t>
            </a:r>
            <a:r>
              <a:rPr lang="en-US" altLang="en-US" sz="2000" baseline="30000" dirty="0">
                <a:latin typeface="Arial" panose="020B0604020202020204" pitchFamily="34" charset="0"/>
                <a:cs typeface="Arial" panose="020B0604020202020204" pitchFamily="34" charset="0"/>
              </a:rPr>
              <a:t>3</a:t>
            </a:r>
            <a:r>
              <a:rPr lang="en-US" altLang="en-US" sz="2000" dirty="0">
                <a:latin typeface="Arial" panose="020B0604020202020204" pitchFamily="34" charset="0"/>
                <a:cs typeface="Arial" panose="020B0604020202020204" pitchFamily="34" charset="0"/>
              </a:rPr>
              <a:t> and time-averaged AUC HIV RNA VL was 2.5 and 2.3 log10 copies/ml at timepoints 1 and 2, respectively. At timepoint 1 the majority of YPHIV (78%) were on a protease inhibitor (PI)- containing ART regimen and 2 children (6.3%) were not on ART. At timepoint 2, 12.5% were not on ART. </a:t>
            </a:r>
            <a:endParaRPr lang="en-US" altLang="en-US" sz="2000" dirty="0">
              <a:highlight>
                <a:srgbClr val="FFFF00"/>
              </a:highlight>
              <a:latin typeface="Arial" panose="020B0604020202020204" pitchFamily="34" charset="0"/>
              <a:cs typeface="Arial" panose="020B0604020202020204" pitchFamily="34" charset="0"/>
            </a:endParaRPr>
          </a:p>
          <a:p>
            <a:pPr marL="342900" indent="-342900" algn="just">
              <a:buFont typeface="Wingdings" panose="05000000000000000000" pitchFamily="2" charset="2"/>
              <a:buChar char="v"/>
            </a:pPr>
            <a:endParaRPr lang="en-US" altLang="en-US" sz="2000" b="1" dirty="0">
              <a:latin typeface="Arial" panose="020B0604020202020204" pitchFamily="34" charset="0"/>
              <a:cs typeface="Arial" panose="020B0604020202020204" pitchFamily="34" charset="0"/>
            </a:endParaRPr>
          </a:p>
          <a:p>
            <a:pPr marL="342900" indent="-342900" algn="just">
              <a:buFont typeface="Wingdings" panose="05000000000000000000" pitchFamily="2" charset="2"/>
              <a:buChar char="v"/>
            </a:pPr>
            <a:r>
              <a:rPr lang="en-US" altLang="en-US" sz="2000" b="1" dirty="0">
                <a:latin typeface="Arial" panose="020B0604020202020204" pitchFamily="34" charset="0"/>
                <a:cs typeface="Arial" panose="020B0604020202020204" pitchFamily="34" charset="0"/>
              </a:rPr>
              <a:t>Figure 1:</a:t>
            </a:r>
            <a:r>
              <a:rPr lang="en-US" altLang="en-US" sz="2000" dirty="0">
                <a:latin typeface="Arial" panose="020B0604020202020204" pitchFamily="34" charset="0"/>
                <a:cs typeface="Arial" panose="020B0604020202020204" pitchFamily="34" charset="0"/>
              </a:rPr>
              <a:t> The median epigenetic age acceleration residual was -0.1 year (IQR: -1.8, 1.9) at timepoint 1 and 0.1 year (IQR: -3.7, 4.1) at timepoint 2 for YPHIV. The median epigenetic age acceleration residual was -0.6 year (IQR: -3.7, 0.7) at timepoint 1 and -0.9 year (IQR: -7.5, -0.7) at timepoint 2 for YPHEU.</a:t>
            </a:r>
          </a:p>
          <a:p>
            <a:pPr marL="342900" indent="-342900" algn="just">
              <a:buFont typeface="Wingdings" panose="05000000000000000000" pitchFamily="2" charset="2"/>
              <a:buChar char="v"/>
            </a:pPr>
            <a:endParaRPr lang="en-US" altLang="en-US" sz="2000" dirty="0">
              <a:latin typeface="Arial" panose="020B0604020202020204" pitchFamily="34" charset="0"/>
              <a:cs typeface="Arial" panose="020B0604020202020204" pitchFamily="34" charset="0"/>
            </a:endParaRPr>
          </a:p>
          <a:p>
            <a:pPr marL="342900" indent="-342900" algn="just">
              <a:buFont typeface="Wingdings" panose="05000000000000000000" pitchFamily="2" charset="2"/>
              <a:buChar char="v"/>
            </a:pPr>
            <a:r>
              <a:rPr lang="en-US" altLang="en-US" sz="2000" b="1" dirty="0">
                <a:latin typeface="Arial" panose="020B0604020202020204" pitchFamily="34" charset="0"/>
                <a:cs typeface="Arial" panose="020B0604020202020204" pitchFamily="34" charset="0"/>
              </a:rPr>
              <a:t>Figure 2: </a:t>
            </a:r>
            <a:r>
              <a:rPr lang="en-US" altLang="en-US" sz="2000" dirty="0">
                <a:latin typeface="Arial" panose="020B0604020202020204" pitchFamily="34" charset="0"/>
                <a:cs typeface="Arial" panose="020B0604020202020204" pitchFamily="34" charset="0"/>
              </a:rPr>
              <a:t>Epigenetic age increased for all YPHIV and YPHEU from time point 1 to time point 2. </a:t>
            </a:r>
          </a:p>
          <a:p>
            <a:pPr marL="342900" indent="-342900" algn="just">
              <a:buFont typeface="Wingdings" panose="05000000000000000000" pitchFamily="2" charset="2"/>
              <a:buChar char="v"/>
            </a:pPr>
            <a:endParaRPr lang="en-US" altLang="en-US" sz="2000" dirty="0">
              <a:latin typeface="Arial" panose="020B0604020202020204" pitchFamily="34" charset="0"/>
              <a:cs typeface="Arial" panose="020B0604020202020204" pitchFamily="34" charset="0"/>
            </a:endParaRPr>
          </a:p>
          <a:p>
            <a:pPr marL="342900" indent="-342900" algn="just">
              <a:buFont typeface="Wingdings" panose="05000000000000000000" pitchFamily="2" charset="2"/>
              <a:buChar char="v"/>
            </a:pPr>
            <a:r>
              <a:rPr lang="en-US" altLang="en-US" sz="2000" b="1" dirty="0">
                <a:latin typeface="Arial" panose="020B0604020202020204" pitchFamily="34" charset="0"/>
                <a:cs typeface="Arial" panose="020B0604020202020204" pitchFamily="34" charset="0"/>
              </a:rPr>
              <a:t>Table 3 Models 1-4: </a:t>
            </a:r>
            <a:r>
              <a:rPr lang="en-US" altLang="en-US" sz="2000" dirty="0">
                <a:latin typeface="Arial" panose="020B0604020202020204" pitchFamily="34" charset="0"/>
                <a:cs typeface="Arial" panose="020B0604020202020204" pitchFamily="34" charset="0"/>
              </a:rPr>
              <a:t>In linear mixed effects models, epigenetic age increased by 1.22 years (95% confidence interval [CI]: 1.03, 1.42) for YPHIV and 0.95 years (95% CI: 0.74, 1.17) for YPHEU per year increase in chronological age. HIV status, sex, race, and geographic region, were not associated with epigenetic age in separate models including chronological age. </a:t>
            </a:r>
          </a:p>
        </p:txBody>
      </p:sp>
      <p:graphicFrame>
        <p:nvGraphicFramePr>
          <p:cNvPr id="7" name="Table 6">
            <a:extLst>
              <a:ext uri="{FF2B5EF4-FFF2-40B4-BE49-F238E27FC236}">
                <a16:creationId xmlns:a16="http://schemas.microsoft.com/office/drawing/2014/main" id="{8C8B4255-5DE7-4023-AC22-E4BFB9348930}"/>
              </a:ext>
            </a:extLst>
          </p:cNvPr>
          <p:cNvGraphicFramePr>
            <a:graphicFrameLocks noGrp="1"/>
          </p:cNvGraphicFramePr>
          <p:nvPr>
            <p:extLst>
              <p:ext uri="{D42A27DB-BD31-4B8C-83A1-F6EECF244321}">
                <p14:modId xmlns:p14="http://schemas.microsoft.com/office/powerpoint/2010/main" val="3483950724"/>
              </p:ext>
            </p:extLst>
          </p:nvPr>
        </p:nvGraphicFramePr>
        <p:xfrm>
          <a:off x="16120896" y="14818855"/>
          <a:ext cx="9630358" cy="8366042"/>
        </p:xfrm>
        <a:graphic>
          <a:graphicData uri="http://schemas.openxmlformats.org/drawingml/2006/table">
            <a:tbl>
              <a:tblPr firstRow="1" bandRow="1">
                <a:tableStyleId>{93296810-A885-4BE3-A3E7-6D5BEEA58F35}</a:tableStyleId>
              </a:tblPr>
              <a:tblGrid>
                <a:gridCol w="1089985">
                  <a:extLst>
                    <a:ext uri="{9D8B030D-6E8A-4147-A177-3AD203B41FA5}">
                      <a16:colId xmlns:a16="http://schemas.microsoft.com/office/drawing/2014/main" val="232789277"/>
                    </a:ext>
                  </a:extLst>
                </a:gridCol>
                <a:gridCol w="3223323">
                  <a:extLst>
                    <a:ext uri="{9D8B030D-6E8A-4147-A177-3AD203B41FA5}">
                      <a16:colId xmlns:a16="http://schemas.microsoft.com/office/drawing/2014/main" val="2104566993"/>
                    </a:ext>
                  </a:extLst>
                </a:gridCol>
                <a:gridCol w="1196277">
                  <a:extLst>
                    <a:ext uri="{9D8B030D-6E8A-4147-A177-3AD203B41FA5}">
                      <a16:colId xmlns:a16="http://schemas.microsoft.com/office/drawing/2014/main" val="170856826"/>
                    </a:ext>
                  </a:extLst>
                </a:gridCol>
                <a:gridCol w="1167628">
                  <a:extLst>
                    <a:ext uri="{9D8B030D-6E8A-4147-A177-3AD203B41FA5}">
                      <a16:colId xmlns:a16="http://schemas.microsoft.com/office/drawing/2014/main" val="4289018628"/>
                    </a:ext>
                  </a:extLst>
                </a:gridCol>
                <a:gridCol w="1820587">
                  <a:extLst>
                    <a:ext uri="{9D8B030D-6E8A-4147-A177-3AD203B41FA5}">
                      <a16:colId xmlns:a16="http://schemas.microsoft.com/office/drawing/2014/main" val="1322258714"/>
                    </a:ext>
                  </a:extLst>
                </a:gridCol>
                <a:gridCol w="1132558">
                  <a:extLst>
                    <a:ext uri="{9D8B030D-6E8A-4147-A177-3AD203B41FA5}">
                      <a16:colId xmlns:a16="http://schemas.microsoft.com/office/drawing/2014/main" val="2159481443"/>
                    </a:ext>
                  </a:extLst>
                </a:gridCol>
              </a:tblGrid>
              <a:tr h="339887">
                <a:tc>
                  <a:txBody>
                    <a:bodyPr/>
                    <a:lstStyle/>
                    <a:p>
                      <a:pPr marL="0" marR="0">
                        <a:spcBef>
                          <a:spcPts val="0"/>
                        </a:spcBef>
                        <a:spcAft>
                          <a:spcPts val="0"/>
                        </a:spcAft>
                      </a:pPr>
                      <a:r>
                        <a:rPr lang="en-US" sz="1800" dirty="0">
                          <a:effectLst/>
                          <a:latin typeface="Arial" panose="020B0604020202020204" pitchFamily="34" charset="0"/>
                          <a:cs typeface="Arial" panose="020B0604020202020204" pitchFamily="34" charset="0"/>
                        </a:rPr>
                        <a:t> Model</a:t>
                      </a:r>
                      <a:endParaRPr lang="en-US"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74" marR="68574" marT="0" marB="0" anchor="ctr"/>
                </a:tc>
                <a:tc>
                  <a:txBody>
                    <a:bodyPr/>
                    <a:lstStyle/>
                    <a:p>
                      <a:pPr marL="0" marR="0">
                        <a:spcBef>
                          <a:spcPts val="0"/>
                        </a:spcBef>
                        <a:spcAft>
                          <a:spcPts val="0"/>
                        </a:spcAft>
                      </a:pPr>
                      <a:r>
                        <a:rPr lang="en-US" sz="1800" dirty="0">
                          <a:effectLst/>
                          <a:latin typeface="Arial" panose="020B0604020202020204" pitchFamily="34" charset="0"/>
                          <a:cs typeface="Arial" panose="020B0604020202020204" pitchFamily="34" charset="0"/>
                        </a:rPr>
                        <a:t>Covariate</a:t>
                      </a:r>
                      <a:endParaRPr lang="en-US"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74" marR="68574" marT="0" marB="0" anchor="ctr"/>
                </a:tc>
                <a:tc>
                  <a:txBody>
                    <a:bodyPr/>
                    <a:lstStyle/>
                    <a:p>
                      <a:pPr marL="0" marR="0">
                        <a:spcBef>
                          <a:spcPts val="0"/>
                        </a:spcBef>
                        <a:spcAft>
                          <a:spcPts val="0"/>
                        </a:spcAft>
                      </a:pPr>
                      <a:r>
                        <a:rPr lang="en-US" sz="1800" dirty="0">
                          <a:effectLst/>
                          <a:latin typeface="Arial" panose="020B0604020202020204" pitchFamily="34" charset="0"/>
                          <a:cs typeface="Arial" panose="020B0604020202020204" pitchFamily="34" charset="0"/>
                        </a:rPr>
                        <a:t>Level</a:t>
                      </a:r>
                      <a:endParaRPr lang="en-US"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74" marR="68574" marT="0" marB="0" anchor="ctr"/>
                </a:tc>
                <a:tc>
                  <a:txBody>
                    <a:bodyPr/>
                    <a:lstStyle/>
                    <a:p>
                      <a:pPr marL="0" marR="0" algn="ctr">
                        <a:spcBef>
                          <a:spcPts val="0"/>
                        </a:spcBef>
                        <a:spcAft>
                          <a:spcPts val="0"/>
                        </a:spcAft>
                      </a:pPr>
                      <a:r>
                        <a:rPr lang="en-US" sz="1800" dirty="0">
                          <a:effectLst/>
                          <a:latin typeface="Arial" panose="020B0604020202020204" pitchFamily="34" charset="0"/>
                          <a:cs typeface="Arial" panose="020B0604020202020204" pitchFamily="34" charset="0"/>
                        </a:rPr>
                        <a:t>Estimate</a:t>
                      </a:r>
                      <a:endParaRPr lang="en-US"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74" marR="68574" marT="0" marB="0" anchor="ctr"/>
                </a:tc>
                <a:tc>
                  <a:txBody>
                    <a:bodyPr/>
                    <a:lstStyle/>
                    <a:p>
                      <a:pPr marL="0" marR="0" algn="ctr">
                        <a:spcBef>
                          <a:spcPts val="0"/>
                        </a:spcBef>
                        <a:spcAft>
                          <a:spcPts val="0"/>
                        </a:spcAft>
                      </a:pPr>
                      <a:r>
                        <a:rPr lang="en-US" sz="1800" dirty="0">
                          <a:effectLst/>
                          <a:latin typeface="Arial" panose="020B0604020202020204" pitchFamily="34" charset="0"/>
                          <a:cs typeface="Arial" panose="020B0604020202020204" pitchFamily="34" charset="0"/>
                        </a:rPr>
                        <a:t>(95% CI)</a:t>
                      </a:r>
                      <a:endParaRPr lang="en-US"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74" marR="68574" marT="0" marB="0" anchor="ctr"/>
                </a:tc>
                <a:tc>
                  <a:txBody>
                    <a:bodyPr/>
                    <a:lstStyle/>
                    <a:p>
                      <a:pPr marL="0" marR="0" algn="ctr">
                        <a:spcBef>
                          <a:spcPts val="0"/>
                        </a:spcBef>
                        <a:spcAft>
                          <a:spcPts val="0"/>
                        </a:spcAft>
                      </a:pPr>
                      <a:r>
                        <a:rPr lang="en-US" sz="1800" dirty="0">
                          <a:effectLst/>
                          <a:latin typeface="Arial" panose="020B0604020202020204" pitchFamily="34" charset="0"/>
                          <a:cs typeface="Arial" panose="020B0604020202020204" pitchFamily="34" charset="0"/>
                        </a:rPr>
                        <a:t>P-value</a:t>
                      </a:r>
                      <a:endParaRPr lang="en-US"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74" marR="68574" marT="0" marB="0" anchor="ctr"/>
                </a:tc>
                <a:extLst>
                  <a:ext uri="{0D108BD9-81ED-4DB2-BD59-A6C34878D82A}">
                    <a16:rowId xmlns:a16="http://schemas.microsoft.com/office/drawing/2014/main" val="175174847"/>
                  </a:ext>
                </a:extLst>
              </a:tr>
              <a:tr h="339887">
                <a:tc rowSpan="3">
                  <a:txBody>
                    <a:bodyPr/>
                    <a:lstStyle/>
                    <a:p>
                      <a:pPr marL="0" marR="0">
                        <a:spcBef>
                          <a:spcPts val="0"/>
                        </a:spcBef>
                        <a:spcAft>
                          <a:spcPts val="0"/>
                        </a:spcAft>
                      </a:pPr>
                      <a:r>
                        <a:rPr lang="en-US" sz="1800" b="1" dirty="0">
                          <a:effectLst/>
                          <a:latin typeface="Arial" panose="020B0604020202020204" pitchFamily="34" charset="0"/>
                          <a:cs typeface="Arial" panose="020B0604020202020204" pitchFamily="34" charset="0"/>
                        </a:rPr>
                        <a:t>Model 1</a:t>
                      </a:r>
                      <a:endParaRPr lang="en-US" sz="18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74" marR="68574" marT="0" marB="0" anchor="ctr">
                    <a:solidFill>
                      <a:srgbClr val="CDCDE6"/>
                    </a:solidFill>
                  </a:tcPr>
                </a:tc>
                <a:tc>
                  <a:txBody>
                    <a:bodyPr/>
                    <a:lstStyle/>
                    <a:p>
                      <a:pPr marL="0" marR="0">
                        <a:spcBef>
                          <a:spcPts val="0"/>
                        </a:spcBef>
                        <a:spcAft>
                          <a:spcPts val="0"/>
                        </a:spcAft>
                      </a:pPr>
                      <a:r>
                        <a:rPr lang="en-US" sz="1800" dirty="0">
                          <a:effectLst/>
                          <a:latin typeface="Arial" panose="020B0604020202020204" pitchFamily="34" charset="0"/>
                          <a:cs typeface="Arial" panose="020B0604020202020204" pitchFamily="34" charset="0"/>
                        </a:rPr>
                        <a:t>Chronological age (years)</a:t>
                      </a:r>
                      <a:endParaRPr lang="en-US"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74" marR="68574" marT="0" marB="0" anchor="ctr"/>
                </a:tc>
                <a:tc>
                  <a:txBody>
                    <a:bodyPr/>
                    <a:lstStyle/>
                    <a:p>
                      <a:pPr marL="0" marR="0">
                        <a:spcBef>
                          <a:spcPts val="0"/>
                        </a:spcBef>
                        <a:spcAft>
                          <a:spcPts val="0"/>
                        </a:spcAft>
                      </a:pPr>
                      <a:r>
                        <a:rPr lang="en-US" sz="1800">
                          <a:effectLst/>
                          <a:latin typeface="Arial" panose="020B0604020202020204" pitchFamily="34" charset="0"/>
                          <a:cs typeface="Arial" panose="020B0604020202020204" pitchFamily="34" charset="0"/>
                        </a:rPr>
                        <a:t> </a:t>
                      </a:r>
                      <a:endParaRPr lang="en-US" sz="18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74" marR="68574" marT="0" marB="0" anchor="ctr"/>
                </a:tc>
                <a:tc>
                  <a:txBody>
                    <a:bodyPr/>
                    <a:lstStyle/>
                    <a:p>
                      <a:pPr marL="0" marR="0" algn="ctr">
                        <a:spcBef>
                          <a:spcPts val="0"/>
                        </a:spcBef>
                        <a:spcAft>
                          <a:spcPts val="0"/>
                        </a:spcAft>
                      </a:pPr>
                      <a:r>
                        <a:rPr lang="en-US" sz="1800">
                          <a:effectLst/>
                          <a:latin typeface="Arial" panose="020B0604020202020204" pitchFamily="34" charset="0"/>
                          <a:cs typeface="Arial" panose="020B0604020202020204" pitchFamily="34" charset="0"/>
                        </a:rPr>
                        <a:t>1.15</a:t>
                      </a:r>
                      <a:endParaRPr lang="en-US" sz="18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74" marR="68574" marT="0" marB="0" anchor="ctr"/>
                </a:tc>
                <a:tc>
                  <a:txBody>
                    <a:bodyPr/>
                    <a:lstStyle/>
                    <a:p>
                      <a:pPr marL="0" marR="0" algn="ctr">
                        <a:spcBef>
                          <a:spcPts val="0"/>
                        </a:spcBef>
                        <a:spcAft>
                          <a:spcPts val="0"/>
                        </a:spcAft>
                      </a:pPr>
                      <a:r>
                        <a:rPr lang="en-US" sz="1800">
                          <a:effectLst/>
                          <a:latin typeface="Arial" panose="020B0604020202020204" pitchFamily="34" charset="0"/>
                          <a:cs typeface="Arial" panose="020B0604020202020204" pitchFamily="34" charset="0"/>
                        </a:rPr>
                        <a:t>(0.99, 1.31)</a:t>
                      </a:r>
                      <a:endParaRPr lang="en-US" sz="18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74" marR="68574" marT="0" marB="0" anchor="ctr"/>
                </a:tc>
                <a:tc>
                  <a:txBody>
                    <a:bodyPr/>
                    <a:lstStyle/>
                    <a:p>
                      <a:pPr marL="0" marR="0" algn="ctr">
                        <a:spcBef>
                          <a:spcPts val="0"/>
                        </a:spcBef>
                        <a:spcAft>
                          <a:spcPts val="0"/>
                        </a:spcAft>
                      </a:pPr>
                      <a:r>
                        <a:rPr lang="en-US" sz="1800" dirty="0">
                          <a:effectLst/>
                          <a:latin typeface="Arial" panose="020B0604020202020204" pitchFamily="34" charset="0"/>
                          <a:cs typeface="Arial" panose="020B0604020202020204" pitchFamily="34" charset="0"/>
                        </a:rPr>
                        <a:t>0.067</a:t>
                      </a:r>
                      <a:endParaRPr lang="en-US"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74" marR="68574" marT="0" marB="0" anchor="ctr"/>
                </a:tc>
                <a:extLst>
                  <a:ext uri="{0D108BD9-81ED-4DB2-BD59-A6C34878D82A}">
                    <a16:rowId xmlns:a16="http://schemas.microsoft.com/office/drawing/2014/main" val="1192437985"/>
                  </a:ext>
                </a:extLst>
              </a:tr>
              <a:tr h="339887">
                <a:tc vMerge="1">
                  <a:txBody>
                    <a:bodyPr/>
                    <a:lstStyle/>
                    <a:p>
                      <a:endParaRPr lang="en-US"/>
                    </a:p>
                  </a:txBody>
                  <a:tcPr/>
                </a:tc>
                <a:tc>
                  <a:txBody>
                    <a:bodyPr/>
                    <a:lstStyle/>
                    <a:p>
                      <a:pPr marL="0" marR="0">
                        <a:spcBef>
                          <a:spcPts val="0"/>
                        </a:spcBef>
                        <a:spcAft>
                          <a:spcPts val="0"/>
                        </a:spcAft>
                      </a:pPr>
                      <a:r>
                        <a:rPr lang="en-US" sz="1800" dirty="0">
                          <a:effectLst/>
                          <a:latin typeface="Arial" panose="020B0604020202020204" pitchFamily="34" charset="0"/>
                          <a:cs typeface="Arial" panose="020B0604020202020204" pitchFamily="34" charset="0"/>
                        </a:rPr>
                        <a:t>HIV status</a:t>
                      </a:r>
                      <a:endParaRPr lang="en-US"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74" marR="68574" marT="0" marB="0" anchor="ctr"/>
                </a:tc>
                <a:tc>
                  <a:txBody>
                    <a:bodyPr/>
                    <a:lstStyle/>
                    <a:p>
                      <a:pPr marL="0" marR="0">
                        <a:spcBef>
                          <a:spcPts val="0"/>
                        </a:spcBef>
                        <a:spcAft>
                          <a:spcPts val="0"/>
                        </a:spcAft>
                      </a:pPr>
                      <a:r>
                        <a:rPr lang="en-US" sz="1800" dirty="0">
                          <a:effectLst/>
                          <a:latin typeface="Arial" panose="020B0604020202020204" pitchFamily="34" charset="0"/>
                          <a:cs typeface="Arial" panose="020B0604020202020204" pitchFamily="34" charset="0"/>
                        </a:rPr>
                        <a:t>YPHIV</a:t>
                      </a:r>
                      <a:endParaRPr lang="en-US"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74" marR="68574" marT="0" marB="0" anchor="ctr"/>
                </a:tc>
                <a:tc>
                  <a:txBody>
                    <a:bodyPr/>
                    <a:lstStyle/>
                    <a:p>
                      <a:pPr marL="0" marR="0" algn="ctr">
                        <a:spcBef>
                          <a:spcPts val="0"/>
                        </a:spcBef>
                        <a:spcAft>
                          <a:spcPts val="0"/>
                        </a:spcAft>
                      </a:pPr>
                      <a:r>
                        <a:rPr lang="en-US" sz="1800">
                          <a:effectLst/>
                          <a:latin typeface="Arial" panose="020B0604020202020204" pitchFamily="34" charset="0"/>
                          <a:cs typeface="Arial" panose="020B0604020202020204" pitchFamily="34" charset="0"/>
                        </a:rPr>
                        <a:t>2.47</a:t>
                      </a:r>
                      <a:endParaRPr lang="en-US" sz="18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74" marR="68574" marT="0" marB="0" anchor="ctr"/>
                </a:tc>
                <a:tc>
                  <a:txBody>
                    <a:bodyPr/>
                    <a:lstStyle/>
                    <a:p>
                      <a:pPr marL="0" marR="0" algn="ctr">
                        <a:spcBef>
                          <a:spcPts val="0"/>
                        </a:spcBef>
                        <a:spcAft>
                          <a:spcPts val="0"/>
                        </a:spcAft>
                      </a:pPr>
                      <a:r>
                        <a:rPr lang="en-US" sz="1800">
                          <a:effectLst/>
                          <a:latin typeface="Arial" panose="020B0604020202020204" pitchFamily="34" charset="0"/>
                          <a:cs typeface="Arial" panose="020B0604020202020204" pitchFamily="34" charset="0"/>
                        </a:rPr>
                        <a:t>(-0.60, 5.55)</a:t>
                      </a:r>
                      <a:endParaRPr lang="en-US" sz="18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74" marR="68574" marT="0" marB="0" anchor="ctr"/>
                </a:tc>
                <a:tc>
                  <a:txBody>
                    <a:bodyPr/>
                    <a:lstStyle/>
                    <a:p>
                      <a:pPr marL="0" marR="0" algn="ctr">
                        <a:spcBef>
                          <a:spcPts val="0"/>
                        </a:spcBef>
                        <a:spcAft>
                          <a:spcPts val="0"/>
                        </a:spcAft>
                      </a:pPr>
                      <a:r>
                        <a:rPr lang="en-US" sz="1800" dirty="0">
                          <a:effectLst/>
                          <a:latin typeface="Arial" panose="020B0604020202020204" pitchFamily="34" charset="0"/>
                          <a:cs typeface="Arial" panose="020B0604020202020204" pitchFamily="34" charset="0"/>
                        </a:rPr>
                        <a:t>0.11</a:t>
                      </a:r>
                      <a:endParaRPr lang="en-US"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74" marR="68574" marT="0" marB="0" anchor="ctr"/>
                </a:tc>
                <a:extLst>
                  <a:ext uri="{0D108BD9-81ED-4DB2-BD59-A6C34878D82A}">
                    <a16:rowId xmlns:a16="http://schemas.microsoft.com/office/drawing/2014/main" val="1870273537"/>
                  </a:ext>
                </a:extLst>
              </a:tr>
              <a:tr h="339887">
                <a:tc vMerge="1">
                  <a:txBody>
                    <a:bodyPr/>
                    <a:lstStyle/>
                    <a:p>
                      <a:endParaRPr lang="en-US"/>
                    </a:p>
                  </a:txBody>
                  <a:tcPr/>
                </a:tc>
                <a:tc>
                  <a:txBody>
                    <a:bodyPr/>
                    <a:lstStyle/>
                    <a:p>
                      <a:pPr marL="0" marR="0">
                        <a:spcBef>
                          <a:spcPts val="0"/>
                        </a:spcBef>
                        <a:spcAft>
                          <a:spcPts val="0"/>
                        </a:spcAft>
                      </a:pPr>
                      <a:r>
                        <a:rPr lang="en-US" sz="1800" dirty="0">
                          <a:effectLst/>
                          <a:latin typeface="Arial" panose="020B0604020202020204" pitchFamily="34" charset="0"/>
                          <a:cs typeface="Arial" panose="020B0604020202020204" pitchFamily="34" charset="0"/>
                        </a:rPr>
                        <a:t> </a:t>
                      </a:r>
                      <a:endParaRPr lang="en-US"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74" marR="68574" marT="0" marB="0" anchor="ctr"/>
                </a:tc>
                <a:tc>
                  <a:txBody>
                    <a:bodyPr/>
                    <a:lstStyle/>
                    <a:p>
                      <a:pPr marL="0" marR="0">
                        <a:spcBef>
                          <a:spcPts val="0"/>
                        </a:spcBef>
                        <a:spcAft>
                          <a:spcPts val="0"/>
                        </a:spcAft>
                      </a:pPr>
                      <a:r>
                        <a:rPr lang="en-US" sz="1800" dirty="0">
                          <a:effectLst/>
                          <a:latin typeface="Arial" panose="020B0604020202020204" pitchFamily="34" charset="0"/>
                          <a:cs typeface="Arial" panose="020B0604020202020204" pitchFamily="34" charset="0"/>
                        </a:rPr>
                        <a:t>YPHEU</a:t>
                      </a:r>
                      <a:endParaRPr lang="en-US"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74" marR="68574" marT="0" marB="0" anchor="ctr"/>
                </a:tc>
                <a:tc>
                  <a:txBody>
                    <a:bodyPr/>
                    <a:lstStyle/>
                    <a:p>
                      <a:pPr marL="0" marR="0" algn="ctr">
                        <a:spcBef>
                          <a:spcPts val="0"/>
                        </a:spcBef>
                        <a:spcAft>
                          <a:spcPts val="0"/>
                        </a:spcAft>
                      </a:pPr>
                      <a:r>
                        <a:rPr lang="en-US" sz="1800" dirty="0">
                          <a:effectLst/>
                          <a:latin typeface="Arial" panose="020B0604020202020204" pitchFamily="34" charset="0"/>
                          <a:cs typeface="Arial" panose="020B0604020202020204" pitchFamily="34" charset="0"/>
                        </a:rPr>
                        <a:t>Ref.</a:t>
                      </a:r>
                      <a:endParaRPr lang="en-US"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74" marR="68574" marT="0" marB="0" anchor="ctr"/>
                </a:tc>
                <a:tc>
                  <a:txBody>
                    <a:bodyPr/>
                    <a:lstStyle/>
                    <a:p>
                      <a:pPr marL="0" marR="0" algn="ctr">
                        <a:spcBef>
                          <a:spcPts val="0"/>
                        </a:spcBef>
                        <a:spcAft>
                          <a:spcPts val="0"/>
                        </a:spcAft>
                      </a:pPr>
                      <a:r>
                        <a:rPr lang="en-US" sz="1800">
                          <a:effectLst/>
                          <a:latin typeface="Arial" panose="020B0604020202020204" pitchFamily="34" charset="0"/>
                          <a:cs typeface="Arial" panose="020B0604020202020204" pitchFamily="34" charset="0"/>
                        </a:rPr>
                        <a:t> </a:t>
                      </a:r>
                      <a:endParaRPr lang="en-US" sz="18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74" marR="68574" marT="0" marB="0" anchor="ctr"/>
                </a:tc>
                <a:tc>
                  <a:txBody>
                    <a:bodyPr/>
                    <a:lstStyle/>
                    <a:p>
                      <a:pPr marL="0" marR="0" algn="ctr">
                        <a:spcBef>
                          <a:spcPts val="0"/>
                        </a:spcBef>
                        <a:spcAft>
                          <a:spcPts val="0"/>
                        </a:spcAft>
                      </a:pPr>
                      <a:r>
                        <a:rPr lang="en-US" sz="1800" dirty="0">
                          <a:effectLst/>
                          <a:latin typeface="Arial" panose="020B0604020202020204" pitchFamily="34" charset="0"/>
                          <a:cs typeface="Arial" panose="020B0604020202020204" pitchFamily="34" charset="0"/>
                        </a:rPr>
                        <a:t> </a:t>
                      </a:r>
                      <a:endParaRPr lang="en-US"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74" marR="68574" marT="0" marB="0" anchor="ctr"/>
                </a:tc>
                <a:extLst>
                  <a:ext uri="{0D108BD9-81ED-4DB2-BD59-A6C34878D82A}">
                    <a16:rowId xmlns:a16="http://schemas.microsoft.com/office/drawing/2014/main" val="2838697006"/>
                  </a:ext>
                </a:extLst>
              </a:tr>
              <a:tr h="339887">
                <a:tc rowSpan="3">
                  <a:txBody>
                    <a:bodyPr/>
                    <a:lstStyle/>
                    <a:p>
                      <a:pPr marL="0" marR="0">
                        <a:spcBef>
                          <a:spcPts val="0"/>
                        </a:spcBef>
                        <a:spcAft>
                          <a:spcPts val="0"/>
                        </a:spcAft>
                      </a:pPr>
                      <a:r>
                        <a:rPr lang="en-US" sz="1800" b="1" dirty="0">
                          <a:effectLst/>
                          <a:latin typeface="Arial" panose="020B0604020202020204" pitchFamily="34" charset="0"/>
                          <a:cs typeface="Arial" panose="020B0604020202020204" pitchFamily="34" charset="0"/>
                        </a:rPr>
                        <a:t>Model 2</a:t>
                      </a:r>
                      <a:endParaRPr lang="en-US" sz="18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74" marR="68574" marT="0" marB="0" anchor="ctr"/>
                </a:tc>
                <a:tc>
                  <a:txBody>
                    <a:bodyPr/>
                    <a:lstStyle/>
                    <a:p>
                      <a:pPr marL="0" marR="0">
                        <a:spcBef>
                          <a:spcPts val="0"/>
                        </a:spcBef>
                        <a:spcAft>
                          <a:spcPts val="0"/>
                        </a:spcAft>
                      </a:pPr>
                      <a:r>
                        <a:rPr lang="en-US" sz="1800" dirty="0">
                          <a:effectLst/>
                          <a:latin typeface="Arial" panose="020B0604020202020204" pitchFamily="34" charset="0"/>
                          <a:cs typeface="Arial" panose="020B0604020202020204" pitchFamily="34" charset="0"/>
                        </a:rPr>
                        <a:t>Chronological age (years)</a:t>
                      </a:r>
                      <a:endParaRPr lang="en-US"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74" marR="68574" marT="0" marB="0" anchor="ctr"/>
                </a:tc>
                <a:tc>
                  <a:txBody>
                    <a:bodyPr/>
                    <a:lstStyle/>
                    <a:p>
                      <a:pPr marL="0" marR="0">
                        <a:spcBef>
                          <a:spcPts val="0"/>
                        </a:spcBef>
                        <a:spcAft>
                          <a:spcPts val="0"/>
                        </a:spcAft>
                      </a:pPr>
                      <a:r>
                        <a:rPr lang="en-US" sz="1800">
                          <a:effectLst/>
                          <a:latin typeface="Arial" panose="020B0604020202020204" pitchFamily="34" charset="0"/>
                          <a:cs typeface="Arial" panose="020B0604020202020204" pitchFamily="34" charset="0"/>
                        </a:rPr>
                        <a:t>-</a:t>
                      </a:r>
                      <a:endParaRPr lang="en-US" sz="18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74" marR="68574" marT="0" marB="0" anchor="ctr"/>
                </a:tc>
                <a:tc>
                  <a:txBody>
                    <a:bodyPr/>
                    <a:lstStyle/>
                    <a:p>
                      <a:pPr marL="0" marR="0" algn="ctr">
                        <a:spcBef>
                          <a:spcPts val="0"/>
                        </a:spcBef>
                        <a:spcAft>
                          <a:spcPts val="0"/>
                        </a:spcAft>
                      </a:pPr>
                      <a:r>
                        <a:rPr lang="en-US" sz="1800" dirty="0">
                          <a:effectLst/>
                          <a:latin typeface="Arial" panose="020B0604020202020204" pitchFamily="34" charset="0"/>
                          <a:cs typeface="Arial" panose="020B0604020202020204" pitchFamily="34" charset="0"/>
                        </a:rPr>
                        <a:t>1.17</a:t>
                      </a:r>
                      <a:endParaRPr lang="en-US"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74" marR="68574" marT="0" marB="0" anchor="ctr"/>
                </a:tc>
                <a:tc>
                  <a:txBody>
                    <a:bodyPr/>
                    <a:lstStyle/>
                    <a:p>
                      <a:pPr marL="0" marR="0" algn="ctr">
                        <a:spcBef>
                          <a:spcPts val="0"/>
                        </a:spcBef>
                        <a:spcAft>
                          <a:spcPts val="0"/>
                        </a:spcAft>
                      </a:pPr>
                      <a:r>
                        <a:rPr lang="en-US" sz="1800">
                          <a:effectLst/>
                          <a:latin typeface="Arial" panose="020B0604020202020204" pitchFamily="34" charset="0"/>
                          <a:cs typeface="Arial" panose="020B0604020202020204" pitchFamily="34" charset="0"/>
                        </a:rPr>
                        <a:t>(1.01, 1.33)</a:t>
                      </a:r>
                      <a:endParaRPr lang="en-US" sz="18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74" marR="68574" marT="0" marB="0" anchor="ctr"/>
                </a:tc>
                <a:tc>
                  <a:txBody>
                    <a:bodyPr/>
                    <a:lstStyle/>
                    <a:p>
                      <a:pPr marL="0" marR="0" algn="ctr">
                        <a:spcBef>
                          <a:spcPts val="0"/>
                        </a:spcBef>
                        <a:spcAft>
                          <a:spcPts val="0"/>
                        </a:spcAft>
                      </a:pPr>
                      <a:r>
                        <a:rPr lang="en-US" sz="1800" dirty="0">
                          <a:effectLst/>
                          <a:latin typeface="Arial" panose="020B0604020202020204" pitchFamily="34" charset="0"/>
                          <a:cs typeface="Arial" panose="020B0604020202020204" pitchFamily="34" charset="0"/>
                        </a:rPr>
                        <a:t>0.038</a:t>
                      </a:r>
                      <a:endParaRPr lang="en-US"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74" marR="68574" marT="0" marB="0" anchor="ctr"/>
                </a:tc>
                <a:extLst>
                  <a:ext uri="{0D108BD9-81ED-4DB2-BD59-A6C34878D82A}">
                    <a16:rowId xmlns:a16="http://schemas.microsoft.com/office/drawing/2014/main" val="2540410525"/>
                  </a:ext>
                </a:extLst>
              </a:tr>
              <a:tr h="339887">
                <a:tc vMerge="1">
                  <a:txBody>
                    <a:bodyPr/>
                    <a:lstStyle/>
                    <a:p>
                      <a:endParaRPr lang="en-US"/>
                    </a:p>
                  </a:txBody>
                  <a:tcPr/>
                </a:tc>
                <a:tc>
                  <a:txBody>
                    <a:bodyPr/>
                    <a:lstStyle/>
                    <a:p>
                      <a:pPr marL="0" marR="0">
                        <a:spcBef>
                          <a:spcPts val="0"/>
                        </a:spcBef>
                        <a:spcAft>
                          <a:spcPts val="0"/>
                        </a:spcAft>
                      </a:pPr>
                      <a:r>
                        <a:rPr lang="en-US" sz="1800" dirty="0">
                          <a:effectLst/>
                          <a:latin typeface="Arial" panose="020B0604020202020204" pitchFamily="34" charset="0"/>
                          <a:cs typeface="Arial" panose="020B0604020202020204" pitchFamily="34" charset="0"/>
                        </a:rPr>
                        <a:t>Sex</a:t>
                      </a:r>
                      <a:endParaRPr lang="en-US"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74" marR="68574" marT="0" marB="0" anchor="ctr"/>
                </a:tc>
                <a:tc>
                  <a:txBody>
                    <a:bodyPr/>
                    <a:lstStyle/>
                    <a:p>
                      <a:pPr marL="0" marR="0">
                        <a:spcBef>
                          <a:spcPts val="0"/>
                        </a:spcBef>
                        <a:spcAft>
                          <a:spcPts val="0"/>
                        </a:spcAft>
                      </a:pPr>
                      <a:r>
                        <a:rPr lang="en-US" sz="1800" dirty="0">
                          <a:effectLst/>
                          <a:latin typeface="Arial" panose="020B0604020202020204" pitchFamily="34" charset="0"/>
                          <a:cs typeface="Arial" panose="020B0604020202020204" pitchFamily="34" charset="0"/>
                        </a:rPr>
                        <a:t>Female</a:t>
                      </a:r>
                      <a:endParaRPr lang="en-US"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74" marR="68574" marT="0" marB="0" anchor="ctr"/>
                </a:tc>
                <a:tc>
                  <a:txBody>
                    <a:bodyPr/>
                    <a:lstStyle/>
                    <a:p>
                      <a:pPr marL="0" marR="0" algn="ctr">
                        <a:spcBef>
                          <a:spcPts val="0"/>
                        </a:spcBef>
                        <a:spcAft>
                          <a:spcPts val="0"/>
                        </a:spcAft>
                      </a:pPr>
                      <a:r>
                        <a:rPr lang="en-US" sz="1800">
                          <a:effectLst/>
                          <a:latin typeface="Arial" panose="020B0604020202020204" pitchFamily="34" charset="0"/>
                          <a:cs typeface="Arial" panose="020B0604020202020204" pitchFamily="34" charset="0"/>
                        </a:rPr>
                        <a:t>-1.54</a:t>
                      </a:r>
                      <a:endParaRPr lang="en-US" sz="18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74" marR="68574" marT="0" marB="0" anchor="ctr"/>
                </a:tc>
                <a:tc>
                  <a:txBody>
                    <a:bodyPr/>
                    <a:lstStyle/>
                    <a:p>
                      <a:pPr marL="0" marR="0" algn="ctr">
                        <a:spcBef>
                          <a:spcPts val="0"/>
                        </a:spcBef>
                        <a:spcAft>
                          <a:spcPts val="0"/>
                        </a:spcAft>
                      </a:pPr>
                      <a:r>
                        <a:rPr lang="en-US" sz="1800" dirty="0">
                          <a:effectLst/>
                          <a:latin typeface="Arial" panose="020B0604020202020204" pitchFamily="34" charset="0"/>
                          <a:cs typeface="Arial" panose="020B0604020202020204" pitchFamily="34" charset="0"/>
                        </a:rPr>
                        <a:t>(-3.92, 0.84)</a:t>
                      </a:r>
                      <a:endParaRPr lang="en-US"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74" marR="68574" marT="0" marB="0" anchor="ctr"/>
                </a:tc>
                <a:tc>
                  <a:txBody>
                    <a:bodyPr/>
                    <a:lstStyle/>
                    <a:p>
                      <a:pPr marL="0" marR="0" algn="ctr">
                        <a:spcBef>
                          <a:spcPts val="0"/>
                        </a:spcBef>
                        <a:spcAft>
                          <a:spcPts val="0"/>
                        </a:spcAft>
                      </a:pPr>
                      <a:r>
                        <a:rPr lang="en-US" sz="1800" dirty="0">
                          <a:effectLst/>
                          <a:latin typeface="Arial" panose="020B0604020202020204" pitchFamily="34" charset="0"/>
                          <a:cs typeface="Arial" panose="020B0604020202020204" pitchFamily="34" charset="0"/>
                        </a:rPr>
                        <a:t>0.20</a:t>
                      </a:r>
                      <a:endParaRPr lang="en-US"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74" marR="68574" marT="0" marB="0" anchor="ctr"/>
                </a:tc>
                <a:extLst>
                  <a:ext uri="{0D108BD9-81ED-4DB2-BD59-A6C34878D82A}">
                    <a16:rowId xmlns:a16="http://schemas.microsoft.com/office/drawing/2014/main" val="2262664909"/>
                  </a:ext>
                </a:extLst>
              </a:tr>
              <a:tr h="339887">
                <a:tc vMerge="1">
                  <a:txBody>
                    <a:bodyPr/>
                    <a:lstStyle/>
                    <a:p>
                      <a:endParaRPr lang="en-US"/>
                    </a:p>
                  </a:txBody>
                  <a:tcPr/>
                </a:tc>
                <a:tc>
                  <a:txBody>
                    <a:bodyPr/>
                    <a:lstStyle/>
                    <a:p>
                      <a:pPr marL="0" marR="0">
                        <a:spcBef>
                          <a:spcPts val="0"/>
                        </a:spcBef>
                        <a:spcAft>
                          <a:spcPts val="0"/>
                        </a:spcAft>
                      </a:pPr>
                      <a:r>
                        <a:rPr lang="en-US" sz="1800">
                          <a:effectLst/>
                          <a:latin typeface="Arial" panose="020B0604020202020204" pitchFamily="34" charset="0"/>
                          <a:cs typeface="Arial" panose="020B0604020202020204" pitchFamily="34" charset="0"/>
                        </a:rPr>
                        <a:t> </a:t>
                      </a:r>
                      <a:endParaRPr lang="en-US" sz="18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74" marR="68574" marT="0" marB="0" anchor="ctr"/>
                </a:tc>
                <a:tc>
                  <a:txBody>
                    <a:bodyPr/>
                    <a:lstStyle/>
                    <a:p>
                      <a:pPr marL="0" marR="0">
                        <a:spcBef>
                          <a:spcPts val="0"/>
                        </a:spcBef>
                        <a:spcAft>
                          <a:spcPts val="0"/>
                        </a:spcAft>
                      </a:pPr>
                      <a:r>
                        <a:rPr lang="en-US" sz="1800" dirty="0">
                          <a:effectLst/>
                          <a:latin typeface="Arial" panose="020B0604020202020204" pitchFamily="34" charset="0"/>
                          <a:cs typeface="Arial" panose="020B0604020202020204" pitchFamily="34" charset="0"/>
                        </a:rPr>
                        <a:t>Male</a:t>
                      </a:r>
                      <a:endParaRPr lang="en-US"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74" marR="68574" marT="0" marB="0" anchor="ctr"/>
                </a:tc>
                <a:tc>
                  <a:txBody>
                    <a:bodyPr/>
                    <a:lstStyle/>
                    <a:p>
                      <a:pPr marL="0" marR="0" algn="ctr">
                        <a:spcBef>
                          <a:spcPts val="0"/>
                        </a:spcBef>
                        <a:spcAft>
                          <a:spcPts val="0"/>
                        </a:spcAft>
                      </a:pPr>
                      <a:r>
                        <a:rPr lang="en-US" sz="1800">
                          <a:effectLst/>
                          <a:latin typeface="Arial" panose="020B0604020202020204" pitchFamily="34" charset="0"/>
                          <a:cs typeface="Arial" panose="020B0604020202020204" pitchFamily="34" charset="0"/>
                        </a:rPr>
                        <a:t>Ref.</a:t>
                      </a:r>
                      <a:endParaRPr lang="en-US" sz="18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74" marR="68574" marT="0" marB="0" anchor="ctr"/>
                </a:tc>
                <a:tc>
                  <a:txBody>
                    <a:bodyPr/>
                    <a:lstStyle/>
                    <a:p>
                      <a:pPr marL="0" marR="0" algn="ctr">
                        <a:spcBef>
                          <a:spcPts val="0"/>
                        </a:spcBef>
                        <a:spcAft>
                          <a:spcPts val="0"/>
                        </a:spcAft>
                      </a:pPr>
                      <a:r>
                        <a:rPr lang="en-US" sz="1800" dirty="0">
                          <a:effectLst/>
                          <a:latin typeface="Arial" panose="020B0604020202020204" pitchFamily="34" charset="0"/>
                          <a:cs typeface="Arial" panose="020B0604020202020204" pitchFamily="34" charset="0"/>
                        </a:rPr>
                        <a:t> </a:t>
                      </a:r>
                      <a:endParaRPr lang="en-US"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74" marR="68574" marT="0" marB="0" anchor="ctr"/>
                </a:tc>
                <a:tc>
                  <a:txBody>
                    <a:bodyPr/>
                    <a:lstStyle/>
                    <a:p>
                      <a:pPr marL="0" marR="0" algn="ctr">
                        <a:spcBef>
                          <a:spcPts val="0"/>
                        </a:spcBef>
                        <a:spcAft>
                          <a:spcPts val="0"/>
                        </a:spcAft>
                      </a:pPr>
                      <a:r>
                        <a:rPr lang="en-US" sz="1800" dirty="0">
                          <a:effectLst/>
                          <a:latin typeface="Arial" panose="020B0604020202020204" pitchFamily="34" charset="0"/>
                          <a:cs typeface="Arial" panose="020B0604020202020204" pitchFamily="34" charset="0"/>
                        </a:rPr>
                        <a:t> </a:t>
                      </a:r>
                      <a:endParaRPr lang="en-US"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74" marR="68574" marT="0" marB="0" anchor="ctr"/>
                </a:tc>
                <a:extLst>
                  <a:ext uri="{0D108BD9-81ED-4DB2-BD59-A6C34878D82A}">
                    <a16:rowId xmlns:a16="http://schemas.microsoft.com/office/drawing/2014/main" val="386248506"/>
                  </a:ext>
                </a:extLst>
              </a:tr>
              <a:tr h="339887">
                <a:tc rowSpan="5">
                  <a:txBody>
                    <a:bodyPr/>
                    <a:lstStyle/>
                    <a:p>
                      <a:pPr marL="0" marR="0">
                        <a:spcBef>
                          <a:spcPts val="0"/>
                        </a:spcBef>
                        <a:spcAft>
                          <a:spcPts val="0"/>
                        </a:spcAft>
                      </a:pPr>
                      <a:r>
                        <a:rPr lang="en-US" sz="1800" b="1" dirty="0">
                          <a:effectLst/>
                          <a:latin typeface="Arial" panose="020B0604020202020204" pitchFamily="34" charset="0"/>
                          <a:cs typeface="Arial" panose="020B0604020202020204" pitchFamily="34" charset="0"/>
                        </a:rPr>
                        <a:t>Model 3</a:t>
                      </a:r>
                      <a:endParaRPr lang="en-US" sz="18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74" marR="68574" marT="0" marB="0" anchor="ctr">
                    <a:solidFill>
                      <a:srgbClr val="CDCDE6"/>
                    </a:solidFill>
                  </a:tcPr>
                </a:tc>
                <a:tc>
                  <a:txBody>
                    <a:bodyPr/>
                    <a:lstStyle/>
                    <a:p>
                      <a:pPr marL="0" marR="0">
                        <a:spcBef>
                          <a:spcPts val="0"/>
                        </a:spcBef>
                        <a:spcAft>
                          <a:spcPts val="0"/>
                        </a:spcAft>
                      </a:pPr>
                      <a:r>
                        <a:rPr lang="en-US" sz="1800" dirty="0">
                          <a:effectLst/>
                          <a:latin typeface="Arial" panose="020B0604020202020204" pitchFamily="34" charset="0"/>
                          <a:cs typeface="Arial" panose="020B0604020202020204" pitchFamily="34" charset="0"/>
                        </a:rPr>
                        <a:t>Chronological age (years)</a:t>
                      </a:r>
                      <a:endParaRPr lang="en-US"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74" marR="68574" marT="0" marB="0" anchor="ctr"/>
                </a:tc>
                <a:tc>
                  <a:txBody>
                    <a:bodyPr/>
                    <a:lstStyle/>
                    <a:p>
                      <a:pPr marL="0" marR="0">
                        <a:spcBef>
                          <a:spcPts val="0"/>
                        </a:spcBef>
                        <a:spcAft>
                          <a:spcPts val="0"/>
                        </a:spcAft>
                      </a:pPr>
                      <a:r>
                        <a:rPr lang="en-US" sz="1800">
                          <a:effectLst/>
                          <a:latin typeface="Arial" panose="020B0604020202020204" pitchFamily="34" charset="0"/>
                          <a:cs typeface="Arial" panose="020B0604020202020204" pitchFamily="34" charset="0"/>
                        </a:rPr>
                        <a:t>-</a:t>
                      </a:r>
                      <a:endParaRPr lang="en-US" sz="18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74" marR="68574" marT="0" marB="0" anchor="ctr"/>
                </a:tc>
                <a:tc>
                  <a:txBody>
                    <a:bodyPr/>
                    <a:lstStyle/>
                    <a:p>
                      <a:pPr marL="0" marR="0" algn="ctr">
                        <a:spcBef>
                          <a:spcPts val="0"/>
                        </a:spcBef>
                        <a:spcAft>
                          <a:spcPts val="0"/>
                        </a:spcAft>
                      </a:pPr>
                      <a:r>
                        <a:rPr lang="en-US" sz="1800" dirty="0">
                          <a:effectLst/>
                          <a:latin typeface="Arial" panose="020B0604020202020204" pitchFamily="34" charset="0"/>
                          <a:cs typeface="Arial" panose="020B0604020202020204" pitchFamily="34" charset="0"/>
                        </a:rPr>
                        <a:t>1.15</a:t>
                      </a:r>
                      <a:endParaRPr lang="en-US"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74" marR="68574" marT="0" marB="0" anchor="ctr"/>
                </a:tc>
                <a:tc>
                  <a:txBody>
                    <a:bodyPr/>
                    <a:lstStyle/>
                    <a:p>
                      <a:pPr marL="0" marR="0" algn="ctr">
                        <a:spcBef>
                          <a:spcPts val="0"/>
                        </a:spcBef>
                        <a:spcAft>
                          <a:spcPts val="0"/>
                        </a:spcAft>
                      </a:pPr>
                      <a:r>
                        <a:rPr lang="en-US" sz="1800">
                          <a:effectLst/>
                          <a:latin typeface="Arial" panose="020B0604020202020204" pitchFamily="34" charset="0"/>
                          <a:cs typeface="Arial" panose="020B0604020202020204" pitchFamily="34" charset="0"/>
                        </a:rPr>
                        <a:t>(0.99, 1.31)</a:t>
                      </a:r>
                      <a:endParaRPr lang="en-US" sz="18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74" marR="68574" marT="0" marB="0" anchor="ctr"/>
                </a:tc>
                <a:tc>
                  <a:txBody>
                    <a:bodyPr/>
                    <a:lstStyle/>
                    <a:p>
                      <a:pPr marL="0" marR="0" algn="ctr">
                        <a:spcBef>
                          <a:spcPts val="0"/>
                        </a:spcBef>
                        <a:spcAft>
                          <a:spcPts val="0"/>
                        </a:spcAft>
                      </a:pPr>
                      <a:r>
                        <a:rPr lang="en-US" sz="1800" dirty="0">
                          <a:effectLst/>
                          <a:latin typeface="Arial" panose="020B0604020202020204" pitchFamily="34" charset="0"/>
                          <a:cs typeface="Arial" panose="020B0604020202020204" pitchFamily="34" charset="0"/>
                        </a:rPr>
                        <a:t>0.068</a:t>
                      </a:r>
                      <a:endParaRPr lang="en-US"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74" marR="68574" marT="0" marB="0" anchor="ctr"/>
                </a:tc>
                <a:extLst>
                  <a:ext uri="{0D108BD9-81ED-4DB2-BD59-A6C34878D82A}">
                    <a16:rowId xmlns:a16="http://schemas.microsoft.com/office/drawing/2014/main" val="2124246907"/>
                  </a:ext>
                </a:extLst>
              </a:tr>
              <a:tr h="339887">
                <a:tc vMerge="1">
                  <a:txBody>
                    <a:bodyPr/>
                    <a:lstStyle/>
                    <a:p>
                      <a:endParaRPr lang="en-US"/>
                    </a:p>
                  </a:txBody>
                  <a:tcPr/>
                </a:tc>
                <a:tc>
                  <a:txBody>
                    <a:bodyPr/>
                    <a:lstStyle/>
                    <a:p>
                      <a:pPr marL="0" marR="0">
                        <a:spcBef>
                          <a:spcPts val="0"/>
                        </a:spcBef>
                        <a:spcAft>
                          <a:spcPts val="0"/>
                        </a:spcAft>
                      </a:pPr>
                      <a:r>
                        <a:rPr lang="en-US" sz="1800">
                          <a:effectLst/>
                          <a:latin typeface="Arial" panose="020B0604020202020204" pitchFamily="34" charset="0"/>
                          <a:cs typeface="Arial" panose="020B0604020202020204" pitchFamily="34" charset="0"/>
                        </a:rPr>
                        <a:t>Site Region</a:t>
                      </a:r>
                      <a:endParaRPr lang="en-US" sz="18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74" marR="68574" marT="0" marB="0" anchor="ctr"/>
                </a:tc>
                <a:tc>
                  <a:txBody>
                    <a:bodyPr/>
                    <a:lstStyle/>
                    <a:p>
                      <a:pPr marL="0" marR="0">
                        <a:spcBef>
                          <a:spcPts val="0"/>
                        </a:spcBef>
                        <a:spcAft>
                          <a:spcPts val="0"/>
                        </a:spcAft>
                      </a:pPr>
                      <a:r>
                        <a:rPr lang="en-US" sz="1800">
                          <a:effectLst/>
                          <a:latin typeface="Arial" panose="020B0604020202020204" pitchFamily="34" charset="0"/>
                          <a:cs typeface="Arial" panose="020B0604020202020204" pitchFamily="34" charset="0"/>
                        </a:rPr>
                        <a:t>Midwest</a:t>
                      </a:r>
                      <a:endParaRPr lang="en-US" sz="18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74" marR="68574" marT="0" marB="0" anchor="ctr"/>
                </a:tc>
                <a:tc>
                  <a:txBody>
                    <a:bodyPr/>
                    <a:lstStyle/>
                    <a:p>
                      <a:pPr marL="0" marR="0" algn="ctr">
                        <a:spcBef>
                          <a:spcPts val="0"/>
                        </a:spcBef>
                        <a:spcAft>
                          <a:spcPts val="0"/>
                        </a:spcAft>
                      </a:pPr>
                      <a:r>
                        <a:rPr lang="en-US" sz="1800" dirty="0">
                          <a:effectLst/>
                          <a:latin typeface="Arial" panose="020B0604020202020204" pitchFamily="34" charset="0"/>
                          <a:cs typeface="Arial" panose="020B0604020202020204" pitchFamily="34" charset="0"/>
                        </a:rPr>
                        <a:t>2.38</a:t>
                      </a:r>
                      <a:endParaRPr lang="en-US"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74" marR="68574" marT="0" marB="0" anchor="ctr"/>
                </a:tc>
                <a:tc>
                  <a:txBody>
                    <a:bodyPr/>
                    <a:lstStyle/>
                    <a:p>
                      <a:pPr marL="0" marR="0" algn="ctr">
                        <a:spcBef>
                          <a:spcPts val="0"/>
                        </a:spcBef>
                        <a:spcAft>
                          <a:spcPts val="0"/>
                        </a:spcAft>
                      </a:pPr>
                      <a:r>
                        <a:rPr lang="en-US" sz="1800" dirty="0">
                          <a:effectLst/>
                          <a:latin typeface="Arial" panose="020B0604020202020204" pitchFamily="34" charset="0"/>
                          <a:cs typeface="Arial" panose="020B0604020202020204" pitchFamily="34" charset="0"/>
                        </a:rPr>
                        <a:t>(-0.60, 5.36)</a:t>
                      </a:r>
                      <a:endParaRPr lang="en-US"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74" marR="68574" marT="0" marB="0" anchor="ctr"/>
                </a:tc>
                <a:tc>
                  <a:txBody>
                    <a:bodyPr/>
                    <a:lstStyle/>
                    <a:p>
                      <a:pPr marL="0" marR="0" algn="ctr">
                        <a:spcBef>
                          <a:spcPts val="0"/>
                        </a:spcBef>
                        <a:spcAft>
                          <a:spcPts val="0"/>
                        </a:spcAft>
                      </a:pPr>
                      <a:r>
                        <a:rPr lang="en-US" sz="1800" dirty="0">
                          <a:effectLst/>
                          <a:latin typeface="Arial" panose="020B0604020202020204" pitchFamily="34" charset="0"/>
                          <a:cs typeface="Arial" panose="020B0604020202020204" pitchFamily="34" charset="0"/>
                        </a:rPr>
                        <a:t>0.11</a:t>
                      </a:r>
                      <a:endParaRPr lang="en-US"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74" marR="68574" marT="0" marB="0" anchor="ctr"/>
                </a:tc>
                <a:extLst>
                  <a:ext uri="{0D108BD9-81ED-4DB2-BD59-A6C34878D82A}">
                    <a16:rowId xmlns:a16="http://schemas.microsoft.com/office/drawing/2014/main" val="3461708251"/>
                  </a:ext>
                </a:extLst>
              </a:tr>
              <a:tr h="339887">
                <a:tc vMerge="1">
                  <a:txBody>
                    <a:bodyPr/>
                    <a:lstStyle/>
                    <a:p>
                      <a:endParaRPr lang="en-US"/>
                    </a:p>
                  </a:txBody>
                  <a:tcPr/>
                </a:tc>
                <a:tc>
                  <a:txBody>
                    <a:bodyPr/>
                    <a:lstStyle/>
                    <a:p>
                      <a:pPr marL="0" marR="0">
                        <a:spcBef>
                          <a:spcPts val="0"/>
                        </a:spcBef>
                        <a:spcAft>
                          <a:spcPts val="0"/>
                        </a:spcAft>
                      </a:pPr>
                      <a:r>
                        <a:rPr lang="en-US" sz="1800">
                          <a:effectLst/>
                          <a:latin typeface="Arial" panose="020B0604020202020204" pitchFamily="34" charset="0"/>
                          <a:cs typeface="Arial" panose="020B0604020202020204" pitchFamily="34" charset="0"/>
                        </a:rPr>
                        <a:t> </a:t>
                      </a:r>
                      <a:endParaRPr lang="en-US" sz="18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74" marR="68574" marT="0" marB="0" anchor="ctr"/>
                </a:tc>
                <a:tc>
                  <a:txBody>
                    <a:bodyPr/>
                    <a:lstStyle/>
                    <a:p>
                      <a:pPr marL="0" marR="0">
                        <a:spcBef>
                          <a:spcPts val="0"/>
                        </a:spcBef>
                        <a:spcAft>
                          <a:spcPts val="0"/>
                        </a:spcAft>
                      </a:pPr>
                      <a:r>
                        <a:rPr lang="en-US" sz="1800">
                          <a:effectLst/>
                          <a:latin typeface="Arial" panose="020B0604020202020204" pitchFamily="34" charset="0"/>
                          <a:cs typeface="Arial" panose="020B0604020202020204" pitchFamily="34" charset="0"/>
                        </a:rPr>
                        <a:t>Northeast</a:t>
                      </a:r>
                      <a:endParaRPr lang="en-US" sz="18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74" marR="68574" marT="0" marB="0" anchor="ctr"/>
                </a:tc>
                <a:tc>
                  <a:txBody>
                    <a:bodyPr/>
                    <a:lstStyle/>
                    <a:p>
                      <a:pPr marL="0" marR="0" algn="ctr">
                        <a:spcBef>
                          <a:spcPts val="0"/>
                        </a:spcBef>
                        <a:spcAft>
                          <a:spcPts val="0"/>
                        </a:spcAft>
                      </a:pPr>
                      <a:r>
                        <a:rPr lang="en-US" sz="1800" dirty="0">
                          <a:effectLst/>
                          <a:latin typeface="Arial" panose="020B0604020202020204" pitchFamily="34" charset="0"/>
                          <a:cs typeface="Arial" panose="020B0604020202020204" pitchFamily="34" charset="0"/>
                        </a:rPr>
                        <a:t>3.76</a:t>
                      </a:r>
                      <a:endParaRPr lang="en-US"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74" marR="68574" marT="0" marB="0" anchor="ctr"/>
                </a:tc>
                <a:tc>
                  <a:txBody>
                    <a:bodyPr/>
                    <a:lstStyle/>
                    <a:p>
                      <a:pPr marL="0" marR="0" algn="ctr">
                        <a:spcBef>
                          <a:spcPts val="0"/>
                        </a:spcBef>
                        <a:spcAft>
                          <a:spcPts val="0"/>
                        </a:spcAft>
                      </a:pPr>
                      <a:r>
                        <a:rPr lang="en-US" sz="1800" dirty="0">
                          <a:effectLst/>
                          <a:latin typeface="Arial" panose="020B0604020202020204" pitchFamily="34" charset="0"/>
                          <a:cs typeface="Arial" panose="020B0604020202020204" pitchFamily="34" charset="0"/>
                        </a:rPr>
                        <a:t>(0.32, 7.20)</a:t>
                      </a:r>
                      <a:endParaRPr lang="en-US"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74" marR="68574" marT="0" marB="0" anchor="ctr"/>
                </a:tc>
                <a:tc>
                  <a:txBody>
                    <a:bodyPr/>
                    <a:lstStyle/>
                    <a:p>
                      <a:pPr marL="0" marR="0" algn="ctr">
                        <a:spcBef>
                          <a:spcPts val="0"/>
                        </a:spcBef>
                        <a:spcAft>
                          <a:spcPts val="0"/>
                        </a:spcAft>
                      </a:pPr>
                      <a:r>
                        <a:rPr lang="en-US" sz="1800" dirty="0">
                          <a:effectLst/>
                          <a:latin typeface="Arial" panose="020B0604020202020204" pitchFamily="34" charset="0"/>
                          <a:cs typeface="Arial" panose="020B0604020202020204" pitchFamily="34" charset="0"/>
                        </a:rPr>
                        <a:t>0.033</a:t>
                      </a:r>
                      <a:endParaRPr lang="en-US"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74" marR="68574" marT="0" marB="0" anchor="ctr"/>
                </a:tc>
                <a:extLst>
                  <a:ext uri="{0D108BD9-81ED-4DB2-BD59-A6C34878D82A}">
                    <a16:rowId xmlns:a16="http://schemas.microsoft.com/office/drawing/2014/main" val="631176938"/>
                  </a:ext>
                </a:extLst>
              </a:tr>
              <a:tr h="339887">
                <a:tc vMerge="1">
                  <a:txBody>
                    <a:bodyPr/>
                    <a:lstStyle/>
                    <a:p>
                      <a:endParaRPr lang="en-US"/>
                    </a:p>
                  </a:txBody>
                  <a:tcPr/>
                </a:tc>
                <a:tc>
                  <a:txBody>
                    <a:bodyPr/>
                    <a:lstStyle/>
                    <a:p>
                      <a:pPr marL="0" marR="0">
                        <a:spcBef>
                          <a:spcPts val="0"/>
                        </a:spcBef>
                        <a:spcAft>
                          <a:spcPts val="0"/>
                        </a:spcAft>
                      </a:pPr>
                      <a:r>
                        <a:rPr lang="en-US" sz="1800" dirty="0">
                          <a:effectLst/>
                          <a:latin typeface="Arial" panose="020B0604020202020204" pitchFamily="34" charset="0"/>
                          <a:cs typeface="Arial" panose="020B0604020202020204" pitchFamily="34" charset="0"/>
                        </a:rPr>
                        <a:t> </a:t>
                      </a:r>
                      <a:endParaRPr lang="en-US"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74" marR="68574" marT="0" marB="0" anchor="ctr"/>
                </a:tc>
                <a:tc>
                  <a:txBody>
                    <a:bodyPr/>
                    <a:lstStyle/>
                    <a:p>
                      <a:pPr marL="0" marR="0">
                        <a:spcBef>
                          <a:spcPts val="0"/>
                        </a:spcBef>
                        <a:spcAft>
                          <a:spcPts val="0"/>
                        </a:spcAft>
                      </a:pPr>
                      <a:r>
                        <a:rPr lang="en-US" sz="1800">
                          <a:effectLst/>
                          <a:latin typeface="Arial" panose="020B0604020202020204" pitchFamily="34" charset="0"/>
                          <a:cs typeface="Arial" panose="020B0604020202020204" pitchFamily="34" charset="0"/>
                        </a:rPr>
                        <a:t>South</a:t>
                      </a:r>
                      <a:endParaRPr lang="en-US" sz="18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74" marR="68574" marT="0" marB="0" anchor="ctr"/>
                </a:tc>
                <a:tc>
                  <a:txBody>
                    <a:bodyPr/>
                    <a:lstStyle/>
                    <a:p>
                      <a:pPr marL="0" marR="0" algn="ctr">
                        <a:spcBef>
                          <a:spcPts val="0"/>
                        </a:spcBef>
                        <a:spcAft>
                          <a:spcPts val="0"/>
                        </a:spcAft>
                      </a:pPr>
                      <a:r>
                        <a:rPr lang="en-US" sz="1800">
                          <a:effectLst/>
                          <a:latin typeface="Arial" panose="020B0604020202020204" pitchFamily="34" charset="0"/>
                          <a:cs typeface="Arial" panose="020B0604020202020204" pitchFamily="34" charset="0"/>
                        </a:rPr>
                        <a:t>2.98</a:t>
                      </a:r>
                      <a:endParaRPr lang="en-US" sz="18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74" marR="68574" marT="0" marB="0" anchor="ctr"/>
                </a:tc>
                <a:tc>
                  <a:txBody>
                    <a:bodyPr/>
                    <a:lstStyle/>
                    <a:p>
                      <a:pPr marL="0" marR="0" algn="ctr">
                        <a:spcBef>
                          <a:spcPts val="0"/>
                        </a:spcBef>
                        <a:spcAft>
                          <a:spcPts val="0"/>
                        </a:spcAft>
                      </a:pPr>
                      <a:r>
                        <a:rPr lang="en-US" sz="1800" dirty="0">
                          <a:effectLst/>
                          <a:latin typeface="Arial" panose="020B0604020202020204" pitchFamily="34" charset="0"/>
                          <a:cs typeface="Arial" panose="020B0604020202020204" pitchFamily="34" charset="0"/>
                        </a:rPr>
                        <a:t>(-1.87, 7.83)</a:t>
                      </a:r>
                      <a:endParaRPr lang="en-US"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74" marR="68574" marT="0" marB="0" anchor="ctr"/>
                </a:tc>
                <a:tc>
                  <a:txBody>
                    <a:bodyPr/>
                    <a:lstStyle/>
                    <a:p>
                      <a:pPr marL="0" marR="0" algn="ctr">
                        <a:spcBef>
                          <a:spcPts val="0"/>
                        </a:spcBef>
                        <a:spcAft>
                          <a:spcPts val="0"/>
                        </a:spcAft>
                      </a:pPr>
                      <a:r>
                        <a:rPr lang="en-US" sz="1800" dirty="0">
                          <a:effectLst/>
                          <a:latin typeface="Arial" panose="020B0604020202020204" pitchFamily="34" charset="0"/>
                          <a:cs typeface="Arial" panose="020B0604020202020204" pitchFamily="34" charset="0"/>
                        </a:rPr>
                        <a:t>0.22</a:t>
                      </a:r>
                      <a:endParaRPr lang="en-US"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74" marR="68574" marT="0" marB="0" anchor="ctr"/>
                </a:tc>
                <a:extLst>
                  <a:ext uri="{0D108BD9-81ED-4DB2-BD59-A6C34878D82A}">
                    <a16:rowId xmlns:a16="http://schemas.microsoft.com/office/drawing/2014/main" val="3192882346"/>
                  </a:ext>
                </a:extLst>
              </a:tr>
              <a:tr h="339887">
                <a:tc vMerge="1">
                  <a:txBody>
                    <a:bodyPr/>
                    <a:lstStyle/>
                    <a:p>
                      <a:endParaRPr lang="en-US"/>
                    </a:p>
                  </a:txBody>
                  <a:tcPr/>
                </a:tc>
                <a:tc>
                  <a:txBody>
                    <a:bodyPr/>
                    <a:lstStyle/>
                    <a:p>
                      <a:pPr marL="0" marR="0">
                        <a:spcBef>
                          <a:spcPts val="0"/>
                        </a:spcBef>
                        <a:spcAft>
                          <a:spcPts val="0"/>
                        </a:spcAft>
                      </a:pPr>
                      <a:r>
                        <a:rPr lang="en-US" sz="1800">
                          <a:effectLst/>
                          <a:latin typeface="Arial" panose="020B0604020202020204" pitchFamily="34" charset="0"/>
                          <a:cs typeface="Arial" panose="020B0604020202020204" pitchFamily="34" charset="0"/>
                        </a:rPr>
                        <a:t> </a:t>
                      </a:r>
                      <a:endParaRPr lang="en-US" sz="18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74" marR="68574" marT="0" marB="0" anchor="ctr"/>
                </a:tc>
                <a:tc>
                  <a:txBody>
                    <a:bodyPr/>
                    <a:lstStyle/>
                    <a:p>
                      <a:pPr marL="0" marR="0">
                        <a:spcBef>
                          <a:spcPts val="0"/>
                        </a:spcBef>
                        <a:spcAft>
                          <a:spcPts val="0"/>
                        </a:spcAft>
                      </a:pPr>
                      <a:r>
                        <a:rPr lang="en-US" sz="1800">
                          <a:effectLst/>
                          <a:latin typeface="Arial" panose="020B0604020202020204" pitchFamily="34" charset="0"/>
                          <a:cs typeface="Arial" panose="020B0604020202020204" pitchFamily="34" charset="0"/>
                        </a:rPr>
                        <a:t>West</a:t>
                      </a:r>
                      <a:endParaRPr lang="en-US" sz="18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74" marR="68574" marT="0" marB="0" anchor="ctr"/>
                </a:tc>
                <a:tc>
                  <a:txBody>
                    <a:bodyPr/>
                    <a:lstStyle/>
                    <a:p>
                      <a:pPr marL="0" marR="0" algn="ctr">
                        <a:spcBef>
                          <a:spcPts val="0"/>
                        </a:spcBef>
                        <a:spcAft>
                          <a:spcPts val="0"/>
                        </a:spcAft>
                      </a:pPr>
                      <a:r>
                        <a:rPr lang="en-US" sz="1800">
                          <a:effectLst/>
                          <a:latin typeface="Arial" panose="020B0604020202020204" pitchFamily="34" charset="0"/>
                          <a:cs typeface="Arial" panose="020B0604020202020204" pitchFamily="34" charset="0"/>
                        </a:rPr>
                        <a:t>Ref.</a:t>
                      </a:r>
                      <a:endParaRPr lang="en-US" sz="18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74" marR="68574" marT="0" marB="0" anchor="ctr"/>
                </a:tc>
                <a:tc>
                  <a:txBody>
                    <a:bodyPr/>
                    <a:lstStyle/>
                    <a:p>
                      <a:pPr marL="0" marR="0" algn="ctr">
                        <a:spcBef>
                          <a:spcPts val="0"/>
                        </a:spcBef>
                        <a:spcAft>
                          <a:spcPts val="0"/>
                        </a:spcAft>
                      </a:pPr>
                      <a:r>
                        <a:rPr lang="en-US" sz="1800" dirty="0">
                          <a:effectLst/>
                          <a:latin typeface="Arial" panose="020B0604020202020204" pitchFamily="34" charset="0"/>
                          <a:cs typeface="Arial" panose="020B0604020202020204" pitchFamily="34" charset="0"/>
                        </a:rPr>
                        <a:t> </a:t>
                      </a:r>
                      <a:endParaRPr lang="en-US"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74" marR="68574" marT="0" marB="0" anchor="ctr"/>
                </a:tc>
                <a:tc>
                  <a:txBody>
                    <a:bodyPr/>
                    <a:lstStyle/>
                    <a:p>
                      <a:pPr marL="0" marR="0" algn="ctr">
                        <a:spcBef>
                          <a:spcPts val="0"/>
                        </a:spcBef>
                        <a:spcAft>
                          <a:spcPts val="0"/>
                        </a:spcAft>
                      </a:pPr>
                      <a:r>
                        <a:rPr lang="en-US" sz="1800" dirty="0">
                          <a:effectLst/>
                          <a:latin typeface="Arial" panose="020B0604020202020204" pitchFamily="34" charset="0"/>
                          <a:cs typeface="Arial" panose="020B0604020202020204" pitchFamily="34" charset="0"/>
                        </a:rPr>
                        <a:t> </a:t>
                      </a:r>
                      <a:endParaRPr lang="en-US"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74" marR="68574" marT="0" marB="0" anchor="ctr"/>
                </a:tc>
                <a:extLst>
                  <a:ext uri="{0D108BD9-81ED-4DB2-BD59-A6C34878D82A}">
                    <a16:rowId xmlns:a16="http://schemas.microsoft.com/office/drawing/2014/main" val="2322976388"/>
                  </a:ext>
                </a:extLst>
              </a:tr>
              <a:tr h="339887">
                <a:tc rowSpan="4">
                  <a:txBody>
                    <a:bodyPr/>
                    <a:lstStyle/>
                    <a:p>
                      <a:pPr marL="0" marR="0">
                        <a:spcBef>
                          <a:spcPts val="0"/>
                        </a:spcBef>
                        <a:spcAft>
                          <a:spcPts val="0"/>
                        </a:spcAft>
                      </a:pPr>
                      <a:r>
                        <a:rPr lang="en-US" sz="1800" b="1">
                          <a:effectLst/>
                          <a:latin typeface="Arial" panose="020B0604020202020204" pitchFamily="34" charset="0"/>
                          <a:cs typeface="Arial" panose="020B0604020202020204" pitchFamily="34" charset="0"/>
                        </a:rPr>
                        <a:t>Model 4</a:t>
                      </a:r>
                      <a:endParaRPr lang="en-US" sz="1800" b="1">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74" marR="68574" marT="0" marB="0" anchor="ctr"/>
                </a:tc>
                <a:tc>
                  <a:txBody>
                    <a:bodyPr/>
                    <a:lstStyle/>
                    <a:p>
                      <a:pPr marL="0" marR="0">
                        <a:spcBef>
                          <a:spcPts val="0"/>
                        </a:spcBef>
                        <a:spcAft>
                          <a:spcPts val="0"/>
                        </a:spcAft>
                      </a:pPr>
                      <a:r>
                        <a:rPr lang="en-US" sz="1800">
                          <a:effectLst/>
                          <a:latin typeface="Arial" panose="020B0604020202020204" pitchFamily="34" charset="0"/>
                          <a:cs typeface="Arial" panose="020B0604020202020204" pitchFamily="34" charset="0"/>
                        </a:rPr>
                        <a:t>Chronological age (years)</a:t>
                      </a:r>
                      <a:endParaRPr lang="en-US" sz="18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74" marR="68574" marT="0" marB="0" anchor="ctr"/>
                </a:tc>
                <a:tc>
                  <a:txBody>
                    <a:bodyPr/>
                    <a:lstStyle/>
                    <a:p>
                      <a:pPr marL="0" marR="0">
                        <a:spcBef>
                          <a:spcPts val="0"/>
                        </a:spcBef>
                        <a:spcAft>
                          <a:spcPts val="0"/>
                        </a:spcAft>
                      </a:pPr>
                      <a:r>
                        <a:rPr lang="en-US" sz="1800">
                          <a:effectLst/>
                          <a:latin typeface="Arial" panose="020B0604020202020204" pitchFamily="34" charset="0"/>
                          <a:cs typeface="Arial" panose="020B0604020202020204" pitchFamily="34" charset="0"/>
                        </a:rPr>
                        <a:t>-  </a:t>
                      </a:r>
                      <a:endParaRPr lang="en-US" sz="18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74" marR="68574" marT="0" marB="0" anchor="ctr"/>
                </a:tc>
                <a:tc>
                  <a:txBody>
                    <a:bodyPr/>
                    <a:lstStyle/>
                    <a:p>
                      <a:pPr marL="0" marR="0" algn="ctr">
                        <a:spcBef>
                          <a:spcPts val="0"/>
                        </a:spcBef>
                        <a:spcAft>
                          <a:spcPts val="0"/>
                        </a:spcAft>
                      </a:pPr>
                      <a:r>
                        <a:rPr lang="en-US" sz="1800" dirty="0">
                          <a:effectLst/>
                          <a:latin typeface="Arial" panose="020B0604020202020204" pitchFamily="34" charset="0"/>
                          <a:cs typeface="Arial" panose="020B0604020202020204" pitchFamily="34" charset="0"/>
                        </a:rPr>
                        <a:t>1.16</a:t>
                      </a:r>
                      <a:endParaRPr lang="en-US"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74" marR="68574" marT="0" marB="0" anchor="ctr"/>
                </a:tc>
                <a:tc>
                  <a:txBody>
                    <a:bodyPr/>
                    <a:lstStyle/>
                    <a:p>
                      <a:pPr marL="0" marR="0" algn="ctr">
                        <a:spcBef>
                          <a:spcPts val="0"/>
                        </a:spcBef>
                        <a:spcAft>
                          <a:spcPts val="0"/>
                        </a:spcAft>
                      </a:pPr>
                      <a:r>
                        <a:rPr lang="en-US" sz="1800" dirty="0">
                          <a:effectLst/>
                          <a:latin typeface="Arial" panose="020B0604020202020204" pitchFamily="34" charset="0"/>
                          <a:cs typeface="Arial" panose="020B0604020202020204" pitchFamily="34" charset="0"/>
                        </a:rPr>
                        <a:t>(1.00, 1.32)</a:t>
                      </a:r>
                      <a:endParaRPr lang="en-US"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74" marR="68574" marT="0" marB="0" anchor="ctr"/>
                </a:tc>
                <a:tc>
                  <a:txBody>
                    <a:bodyPr/>
                    <a:lstStyle/>
                    <a:p>
                      <a:pPr marL="0" marR="0" algn="ctr">
                        <a:spcBef>
                          <a:spcPts val="0"/>
                        </a:spcBef>
                        <a:spcAft>
                          <a:spcPts val="0"/>
                        </a:spcAft>
                      </a:pPr>
                      <a:r>
                        <a:rPr lang="en-US" sz="1800" dirty="0">
                          <a:effectLst/>
                          <a:latin typeface="Arial" panose="020B0604020202020204" pitchFamily="34" charset="0"/>
                          <a:cs typeface="Arial" panose="020B0604020202020204" pitchFamily="34" charset="0"/>
                        </a:rPr>
                        <a:t>0.051</a:t>
                      </a:r>
                      <a:endParaRPr lang="en-US"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74" marR="68574" marT="0" marB="0" anchor="ctr"/>
                </a:tc>
                <a:extLst>
                  <a:ext uri="{0D108BD9-81ED-4DB2-BD59-A6C34878D82A}">
                    <a16:rowId xmlns:a16="http://schemas.microsoft.com/office/drawing/2014/main" val="4126385689"/>
                  </a:ext>
                </a:extLst>
              </a:tr>
              <a:tr h="339887">
                <a:tc vMerge="1">
                  <a:txBody>
                    <a:bodyPr/>
                    <a:lstStyle/>
                    <a:p>
                      <a:endParaRPr lang="en-US"/>
                    </a:p>
                  </a:txBody>
                  <a:tcPr/>
                </a:tc>
                <a:tc>
                  <a:txBody>
                    <a:bodyPr/>
                    <a:lstStyle/>
                    <a:p>
                      <a:pPr marL="0" marR="0">
                        <a:spcBef>
                          <a:spcPts val="0"/>
                        </a:spcBef>
                        <a:spcAft>
                          <a:spcPts val="0"/>
                        </a:spcAft>
                      </a:pPr>
                      <a:r>
                        <a:rPr lang="en-US" sz="1800">
                          <a:effectLst/>
                          <a:latin typeface="Arial" panose="020B0604020202020204" pitchFamily="34" charset="0"/>
                          <a:cs typeface="Arial" panose="020B0604020202020204" pitchFamily="34" charset="0"/>
                        </a:rPr>
                        <a:t>Race/Ethnicity</a:t>
                      </a:r>
                      <a:endParaRPr lang="en-US" sz="18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74" marR="68574" marT="0" marB="0" anchor="ctr"/>
                </a:tc>
                <a:tc>
                  <a:txBody>
                    <a:bodyPr/>
                    <a:lstStyle/>
                    <a:p>
                      <a:pPr marL="0" marR="0">
                        <a:spcBef>
                          <a:spcPts val="0"/>
                        </a:spcBef>
                        <a:spcAft>
                          <a:spcPts val="0"/>
                        </a:spcAft>
                      </a:pPr>
                      <a:r>
                        <a:rPr lang="en-US" sz="1800">
                          <a:effectLst/>
                          <a:latin typeface="Arial" panose="020B0604020202020204" pitchFamily="34" charset="0"/>
                          <a:cs typeface="Arial" panose="020B0604020202020204" pitchFamily="34" charset="0"/>
                        </a:rPr>
                        <a:t>Black</a:t>
                      </a:r>
                      <a:endParaRPr lang="en-US" sz="18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74" marR="68574" marT="0" marB="0" anchor="ctr"/>
                </a:tc>
                <a:tc>
                  <a:txBody>
                    <a:bodyPr/>
                    <a:lstStyle/>
                    <a:p>
                      <a:pPr marL="0" marR="0" algn="ctr">
                        <a:spcBef>
                          <a:spcPts val="0"/>
                        </a:spcBef>
                        <a:spcAft>
                          <a:spcPts val="0"/>
                        </a:spcAft>
                      </a:pPr>
                      <a:r>
                        <a:rPr lang="en-US" sz="1800" dirty="0">
                          <a:effectLst/>
                          <a:latin typeface="Arial" panose="020B0604020202020204" pitchFamily="34" charset="0"/>
                          <a:cs typeface="Arial" panose="020B0604020202020204" pitchFamily="34" charset="0"/>
                        </a:rPr>
                        <a:t>-0.16</a:t>
                      </a:r>
                      <a:endParaRPr lang="en-US"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74" marR="68574" marT="0" marB="0" anchor="ctr"/>
                </a:tc>
                <a:tc>
                  <a:txBody>
                    <a:bodyPr/>
                    <a:lstStyle/>
                    <a:p>
                      <a:pPr marL="0" marR="0" algn="ctr">
                        <a:spcBef>
                          <a:spcPts val="0"/>
                        </a:spcBef>
                        <a:spcAft>
                          <a:spcPts val="0"/>
                        </a:spcAft>
                      </a:pPr>
                      <a:r>
                        <a:rPr lang="en-US" sz="1800" dirty="0">
                          <a:effectLst/>
                          <a:latin typeface="Arial" panose="020B0604020202020204" pitchFamily="34" charset="0"/>
                          <a:cs typeface="Arial" panose="020B0604020202020204" pitchFamily="34" charset="0"/>
                        </a:rPr>
                        <a:t>(-2.82, 2.49)</a:t>
                      </a:r>
                      <a:endParaRPr lang="en-US"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74" marR="68574" marT="0" marB="0" anchor="ctr"/>
                </a:tc>
                <a:tc>
                  <a:txBody>
                    <a:bodyPr/>
                    <a:lstStyle/>
                    <a:p>
                      <a:pPr marL="0" marR="0" algn="ctr">
                        <a:spcBef>
                          <a:spcPts val="0"/>
                        </a:spcBef>
                        <a:spcAft>
                          <a:spcPts val="0"/>
                        </a:spcAft>
                      </a:pPr>
                      <a:r>
                        <a:rPr lang="en-US" sz="1800" dirty="0">
                          <a:effectLst/>
                          <a:latin typeface="Arial" panose="020B0604020202020204" pitchFamily="34" charset="0"/>
                          <a:cs typeface="Arial" panose="020B0604020202020204" pitchFamily="34" charset="0"/>
                        </a:rPr>
                        <a:t>0.90</a:t>
                      </a:r>
                      <a:endParaRPr lang="en-US"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74" marR="68574" marT="0" marB="0" anchor="ctr"/>
                </a:tc>
                <a:extLst>
                  <a:ext uri="{0D108BD9-81ED-4DB2-BD59-A6C34878D82A}">
                    <a16:rowId xmlns:a16="http://schemas.microsoft.com/office/drawing/2014/main" val="3369609678"/>
                  </a:ext>
                </a:extLst>
              </a:tr>
              <a:tr h="339887">
                <a:tc vMerge="1">
                  <a:txBody>
                    <a:bodyPr/>
                    <a:lstStyle/>
                    <a:p>
                      <a:endParaRPr lang="en-US"/>
                    </a:p>
                  </a:txBody>
                  <a:tcPr/>
                </a:tc>
                <a:tc>
                  <a:txBody>
                    <a:bodyPr/>
                    <a:lstStyle/>
                    <a:p>
                      <a:pPr marL="0" marR="0">
                        <a:spcBef>
                          <a:spcPts val="0"/>
                        </a:spcBef>
                        <a:spcAft>
                          <a:spcPts val="0"/>
                        </a:spcAft>
                      </a:pPr>
                      <a:r>
                        <a:rPr lang="en-US" sz="1800">
                          <a:effectLst/>
                          <a:latin typeface="Arial" panose="020B0604020202020204" pitchFamily="34" charset="0"/>
                          <a:cs typeface="Arial" panose="020B0604020202020204" pitchFamily="34" charset="0"/>
                        </a:rPr>
                        <a:t> </a:t>
                      </a:r>
                      <a:endParaRPr lang="en-US" sz="18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74" marR="68574" marT="0" marB="0" anchor="ctr"/>
                </a:tc>
                <a:tc>
                  <a:txBody>
                    <a:bodyPr/>
                    <a:lstStyle/>
                    <a:p>
                      <a:pPr marL="0" marR="0">
                        <a:spcBef>
                          <a:spcPts val="0"/>
                        </a:spcBef>
                        <a:spcAft>
                          <a:spcPts val="0"/>
                        </a:spcAft>
                      </a:pPr>
                      <a:r>
                        <a:rPr lang="en-US" sz="1800">
                          <a:effectLst/>
                          <a:latin typeface="Arial" panose="020B0604020202020204" pitchFamily="34" charset="0"/>
                          <a:cs typeface="Arial" panose="020B0604020202020204" pitchFamily="34" charset="0"/>
                        </a:rPr>
                        <a:t>Other</a:t>
                      </a:r>
                      <a:endParaRPr lang="en-US" sz="18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74" marR="68574" marT="0" marB="0" anchor="ctr"/>
                </a:tc>
                <a:tc>
                  <a:txBody>
                    <a:bodyPr/>
                    <a:lstStyle/>
                    <a:p>
                      <a:pPr marL="0" marR="0" algn="ctr">
                        <a:spcBef>
                          <a:spcPts val="0"/>
                        </a:spcBef>
                        <a:spcAft>
                          <a:spcPts val="0"/>
                        </a:spcAft>
                      </a:pPr>
                      <a:r>
                        <a:rPr lang="en-US" sz="1800" dirty="0">
                          <a:effectLst/>
                          <a:latin typeface="Arial" panose="020B0604020202020204" pitchFamily="34" charset="0"/>
                          <a:cs typeface="Arial" panose="020B0604020202020204" pitchFamily="34" charset="0"/>
                        </a:rPr>
                        <a:t>-3.42</a:t>
                      </a:r>
                      <a:endParaRPr lang="en-US"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74" marR="68574" marT="0" marB="0" anchor="ctr"/>
                </a:tc>
                <a:tc>
                  <a:txBody>
                    <a:bodyPr/>
                    <a:lstStyle/>
                    <a:p>
                      <a:pPr marL="0" marR="0" algn="ctr">
                        <a:spcBef>
                          <a:spcPts val="0"/>
                        </a:spcBef>
                        <a:spcAft>
                          <a:spcPts val="0"/>
                        </a:spcAft>
                      </a:pPr>
                      <a:r>
                        <a:rPr lang="en-US" sz="1800" dirty="0">
                          <a:effectLst/>
                          <a:latin typeface="Arial" panose="020B0604020202020204" pitchFamily="34" charset="0"/>
                          <a:cs typeface="Arial" panose="020B0604020202020204" pitchFamily="34" charset="0"/>
                        </a:rPr>
                        <a:t>(-11.35, 4.51)</a:t>
                      </a:r>
                      <a:endParaRPr lang="en-US"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74" marR="68574" marT="0" marB="0" anchor="ctr"/>
                </a:tc>
                <a:tc>
                  <a:txBody>
                    <a:bodyPr/>
                    <a:lstStyle/>
                    <a:p>
                      <a:pPr marL="0" marR="0" algn="ctr">
                        <a:spcBef>
                          <a:spcPts val="0"/>
                        </a:spcBef>
                        <a:spcAft>
                          <a:spcPts val="0"/>
                        </a:spcAft>
                      </a:pPr>
                      <a:r>
                        <a:rPr lang="en-US" sz="1800" dirty="0">
                          <a:effectLst/>
                          <a:latin typeface="Arial" panose="020B0604020202020204" pitchFamily="34" charset="0"/>
                          <a:cs typeface="Arial" panose="020B0604020202020204" pitchFamily="34" charset="0"/>
                        </a:rPr>
                        <a:t>0.39</a:t>
                      </a:r>
                      <a:endParaRPr lang="en-US"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74" marR="68574" marT="0" marB="0" anchor="ctr"/>
                </a:tc>
                <a:extLst>
                  <a:ext uri="{0D108BD9-81ED-4DB2-BD59-A6C34878D82A}">
                    <a16:rowId xmlns:a16="http://schemas.microsoft.com/office/drawing/2014/main" val="694307459"/>
                  </a:ext>
                </a:extLst>
              </a:tr>
              <a:tr h="339887">
                <a:tc vMerge="1">
                  <a:txBody>
                    <a:bodyPr/>
                    <a:lstStyle/>
                    <a:p>
                      <a:endParaRPr lang="en-US"/>
                    </a:p>
                  </a:txBody>
                  <a:tcPr/>
                </a:tc>
                <a:tc>
                  <a:txBody>
                    <a:bodyPr/>
                    <a:lstStyle/>
                    <a:p>
                      <a:pPr marL="0" marR="0">
                        <a:spcBef>
                          <a:spcPts val="0"/>
                        </a:spcBef>
                        <a:spcAft>
                          <a:spcPts val="0"/>
                        </a:spcAft>
                      </a:pPr>
                      <a:r>
                        <a:rPr lang="en-US" sz="1800">
                          <a:effectLst/>
                          <a:latin typeface="Arial" panose="020B0604020202020204" pitchFamily="34" charset="0"/>
                          <a:cs typeface="Arial" panose="020B0604020202020204" pitchFamily="34" charset="0"/>
                        </a:rPr>
                        <a:t> </a:t>
                      </a:r>
                      <a:endParaRPr lang="en-US" sz="18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74" marR="68574" marT="0" marB="0" anchor="ctr"/>
                </a:tc>
                <a:tc>
                  <a:txBody>
                    <a:bodyPr/>
                    <a:lstStyle/>
                    <a:p>
                      <a:pPr marL="0" marR="0">
                        <a:spcBef>
                          <a:spcPts val="0"/>
                        </a:spcBef>
                        <a:spcAft>
                          <a:spcPts val="0"/>
                        </a:spcAft>
                      </a:pPr>
                      <a:r>
                        <a:rPr lang="en-US" sz="1800">
                          <a:effectLst/>
                          <a:latin typeface="Arial" panose="020B0604020202020204" pitchFamily="34" charset="0"/>
                          <a:cs typeface="Arial" panose="020B0604020202020204" pitchFamily="34" charset="0"/>
                        </a:rPr>
                        <a:t>White</a:t>
                      </a:r>
                      <a:endParaRPr lang="en-US" sz="18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74" marR="68574" marT="0" marB="0" anchor="ctr"/>
                </a:tc>
                <a:tc>
                  <a:txBody>
                    <a:bodyPr/>
                    <a:lstStyle/>
                    <a:p>
                      <a:pPr marL="0" marR="0" algn="ctr">
                        <a:spcBef>
                          <a:spcPts val="0"/>
                        </a:spcBef>
                        <a:spcAft>
                          <a:spcPts val="0"/>
                        </a:spcAft>
                      </a:pPr>
                      <a:r>
                        <a:rPr lang="en-US" sz="1800" dirty="0">
                          <a:effectLst/>
                          <a:latin typeface="Arial" panose="020B0604020202020204" pitchFamily="34" charset="0"/>
                          <a:cs typeface="Arial" panose="020B0604020202020204" pitchFamily="34" charset="0"/>
                        </a:rPr>
                        <a:t>Ref.</a:t>
                      </a:r>
                      <a:endParaRPr lang="en-US"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74" marR="68574" marT="0" marB="0" anchor="ctr"/>
                </a:tc>
                <a:tc>
                  <a:txBody>
                    <a:bodyPr/>
                    <a:lstStyle/>
                    <a:p>
                      <a:pPr marL="0" marR="0" algn="ctr">
                        <a:spcBef>
                          <a:spcPts val="0"/>
                        </a:spcBef>
                        <a:spcAft>
                          <a:spcPts val="0"/>
                        </a:spcAft>
                      </a:pPr>
                      <a:r>
                        <a:rPr lang="en-US" sz="1800" dirty="0">
                          <a:effectLst/>
                          <a:latin typeface="Arial" panose="020B0604020202020204" pitchFamily="34" charset="0"/>
                          <a:cs typeface="Arial" panose="020B0604020202020204" pitchFamily="34" charset="0"/>
                        </a:rPr>
                        <a:t> </a:t>
                      </a:r>
                      <a:endParaRPr lang="en-US"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74" marR="68574" marT="0" marB="0" anchor="ctr"/>
                </a:tc>
                <a:tc>
                  <a:txBody>
                    <a:bodyPr/>
                    <a:lstStyle/>
                    <a:p>
                      <a:pPr marL="0" marR="0" algn="ctr">
                        <a:spcBef>
                          <a:spcPts val="0"/>
                        </a:spcBef>
                        <a:spcAft>
                          <a:spcPts val="0"/>
                        </a:spcAft>
                      </a:pPr>
                      <a:r>
                        <a:rPr lang="en-US" sz="1800" dirty="0">
                          <a:effectLst/>
                          <a:latin typeface="Arial" panose="020B0604020202020204" pitchFamily="34" charset="0"/>
                          <a:cs typeface="Arial" panose="020B0604020202020204" pitchFamily="34" charset="0"/>
                        </a:rPr>
                        <a:t> </a:t>
                      </a:r>
                      <a:endParaRPr lang="en-US"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74" marR="68574" marT="0" marB="0" anchor="ctr"/>
                </a:tc>
                <a:extLst>
                  <a:ext uri="{0D108BD9-81ED-4DB2-BD59-A6C34878D82A}">
                    <a16:rowId xmlns:a16="http://schemas.microsoft.com/office/drawing/2014/main" val="271810057"/>
                  </a:ext>
                </a:extLst>
              </a:tr>
              <a:tr h="339887">
                <a:tc rowSpan="7">
                  <a:txBody>
                    <a:bodyPr/>
                    <a:lstStyle/>
                    <a:p>
                      <a:pPr marL="0" marR="0">
                        <a:spcBef>
                          <a:spcPts val="0"/>
                        </a:spcBef>
                        <a:spcAft>
                          <a:spcPts val="0"/>
                        </a:spcAft>
                      </a:pPr>
                      <a:r>
                        <a:rPr lang="en-US" sz="1800" b="1">
                          <a:effectLst/>
                          <a:latin typeface="Arial" panose="020B0604020202020204" pitchFamily="34" charset="0"/>
                          <a:cs typeface="Arial" panose="020B0604020202020204" pitchFamily="34" charset="0"/>
                        </a:rPr>
                        <a:t>Model 5</a:t>
                      </a:r>
                      <a:endParaRPr lang="en-US" sz="18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74" marR="68574" marT="0" marB="0" anchor="ctr">
                    <a:solidFill>
                      <a:srgbClr val="CDCDE6"/>
                    </a:solidFill>
                  </a:tcPr>
                </a:tc>
                <a:tc>
                  <a:txBody>
                    <a:bodyPr/>
                    <a:lstStyle/>
                    <a:p>
                      <a:pPr marL="0" marR="0">
                        <a:spcBef>
                          <a:spcPts val="0"/>
                        </a:spcBef>
                        <a:spcAft>
                          <a:spcPts val="0"/>
                        </a:spcAft>
                      </a:pPr>
                      <a:r>
                        <a:rPr lang="en-US" sz="1800">
                          <a:effectLst/>
                          <a:latin typeface="Arial" panose="020B0604020202020204" pitchFamily="34" charset="0"/>
                          <a:cs typeface="Arial" panose="020B0604020202020204" pitchFamily="34" charset="0"/>
                        </a:rPr>
                        <a:t>Chronological age (years)</a:t>
                      </a:r>
                      <a:endParaRPr lang="en-US" sz="18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74" marR="68574" marT="0" marB="0" anchor="ctr"/>
                </a:tc>
                <a:tc>
                  <a:txBody>
                    <a:bodyPr/>
                    <a:lstStyle/>
                    <a:p>
                      <a:pPr marL="0" marR="0">
                        <a:spcBef>
                          <a:spcPts val="0"/>
                        </a:spcBef>
                        <a:spcAft>
                          <a:spcPts val="0"/>
                        </a:spcAft>
                      </a:pPr>
                      <a:r>
                        <a:rPr lang="en-US" sz="1800">
                          <a:effectLst/>
                          <a:latin typeface="Arial" panose="020B0604020202020204" pitchFamily="34" charset="0"/>
                          <a:cs typeface="Arial" panose="020B0604020202020204" pitchFamily="34" charset="0"/>
                        </a:rPr>
                        <a:t>- </a:t>
                      </a:r>
                      <a:endParaRPr lang="en-US" sz="18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74" marR="68574" marT="0" marB="0" anchor="ctr"/>
                </a:tc>
                <a:tc>
                  <a:txBody>
                    <a:bodyPr/>
                    <a:lstStyle/>
                    <a:p>
                      <a:pPr marL="0" marR="0" algn="ctr">
                        <a:spcBef>
                          <a:spcPts val="0"/>
                        </a:spcBef>
                        <a:spcAft>
                          <a:spcPts val="0"/>
                        </a:spcAft>
                      </a:pPr>
                      <a:r>
                        <a:rPr lang="en-US" sz="1800" dirty="0">
                          <a:effectLst/>
                          <a:latin typeface="Arial" panose="020B0604020202020204" pitchFamily="34" charset="0"/>
                          <a:cs typeface="Arial" panose="020B0604020202020204" pitchFamily="34" charset="0"/>
                        </a:rPr>
                        <a:t>0.91</a:t>
                      </a:r>
                      <a:endParaRPr lang="en-US"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74" marR="68574" marT="0" marB="0" anchor="ctr"/>
                </a:tc>
                <a:tc>
                  <a:txBody>
                    <a:bodyPr/>
                    <a:lstStyle/>
                    <a:p>
                      <a:pPr marL="0" marR="0" algn="ctr">
                        <a:spcBef>
                          <a:spcPts val="0"/>
                        </a:spcBef>
                        <a:spcAft>
                          <a:spcPts val="0"/>
                        </a:spcAft>
                      </a:pPr>
                      <a:r>
                        <a:rPr lang="en-US" sz="1800" dirty="0">
                          <a:effectLst/>
                          <a:latin typeface="Arial" panose="020B0604020202020204" pitchFamily="34" charset="0"/>
                          <a:cs typeface="Arial" panose="020B0604020202020204" pitchFamily="34" charset="0"/>
                        </a:rPr>
                        <a:t>(0.71, 1.10)</a:t>
                      </a:r>
                      <a:endParaRPr lang="en-US"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74" marR="68574" marT="0" marB="0" anchor="ctr"/>
                </a:tc>
                <a:tc>
                  <a:txBody>
                    <a:bodyPr/>
                    <a:lstStyle/>
                    <a:p>
                      <a:pPr marL="0" marR="0" algn="ctr">
                        <a:spcBef>
                          <a:spcPts val="0"/>
                        </a:spcBef>
                        <a:spcAft>
                          <a:spcPts val="0"/>
                        </a:spcAft>
                      </a:pPr>
                      <a:r>
                        <a:rPr lang="en-US" sz="1800" dirty="0">
                          <a:effectLst/>
                          <a:latin typeface="Arial" panose="020B0604020202020204" pitchFamily="34" charset="0"/>
                          <a:cs typeface="Arial" panose="020B0604020202020204" pitchFamily="34" charset="0"/>
                        </a:rPr>
                        <a:t>0.32</a:t>
                      </a:r>
                      <a:endParaRPr lang="en-US"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74" marR="68574" marT="0" marB="0" anchor="ctr"/>
                </a:tc>
                <a:extLst>
                  <a:ext uri="{0D108BD9-81ED-4DB2-BD59-A6C34878D82A}">
                    <a16:rowId xmlns:a16="http://schemas.microsoft.com/office/drawing/2014/main" val="2337223312"/>
                  </a:ext>
                </a:extLst>
              </a:tr>
              <a:tr h="339887">
                <a:tc vMerge="1">
                  <a:txBody>
                    <a:bodyPr/>
                    <a:lstStyle/>
                    <a:p>
                      <a:endParaRPr lang="en-US"/>
                    </a:p>
                  </a:txBody>
                  <a:tcPr/>
                </a:tc>
                <a:tc>
                  <a:txBody>
                    <a:bodyPr/>
                    <a:lstStyle/>
                    <a:p>
                      <a:pPr marL="0" marR="0">
                        <a:spcBef>
                          <a:spcPts val="0"/>
                        </a:spcBef>
                        <a:spcAft>
                          <a:spcPts val="0"/>
                        </a:spcAft>
                      </a:pPr>
                      <a:r>
                        <a:rPr lang="en-US" sz="1800" dirty="0">
                          <a:effectLst/>
                          <a:latin typeface="Arial" panose="020B0604020202020204" pitchFamily="34" charset="0"/>
                          <a:cs typeface="Arial" panose="020B0604020202020204" pitchFamily="34" charset="0"/>
                        </a:rPr>
                        <a:t>Percentage of B Cells</a:t>
                      </a:r>
                      <a:r>
                        <a:rPr lang="en-US" sz="1800" baseline="30000" dirty="0">
                          <a:effectLst/>
                          <a:latin typeface="Arial" panose="020B0604020202020204" pitchFamily="34" charset="0"/>
                          <a:cs typeface="Arial" panose="020B0604020202020204" pitchFamily="34" charset="0"/>
                        </a:rPr>
                        <a:t>1</a:t>
                      </a:r>
                      <a:endParaRPr lang="en-US"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74" marR="68574" marT="0" marB="0" anchor="ctr"/>
                </a:tc>
                <a:tc>
                  <a:txBody>
                    <a:bodyPr/>
                    <a:lstStyle/>
                    <a:p>
                      <a:pPr marL="0" marR="0">
                        <a:spcBef>
                          <a:spcPts val="0"/>
                        </a:spcBef>
                        <a:spcAft>
                          <a:spcPts val="0"/>
                        </a:spcAft>
                      </a:pPr>
                      <a:r>
                        <a:rPr lang="en-US" sz="1800">
                          <a:effectLst/>
                          <a:latin typeface="Arial" panose="020B0604020202020204" pitchFamily="34" charset="0"/>
                          <a:cs typeface="Arial" panose="020B0604020202020204" pitchFamily="34" charset="0"/>
                        </a:rPr>
                        <a:t>- </a:t>
                      </a:r>
                      <a:endParaRPr lang="en-US" sz="18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74" marR="68574" marT="0" marB="0" anchor="ctr"/>
                </a:tc>
                <a:tc>
                  <a:txBody>
                    <a:bodyPr/>
                    <a:lstStyle/>
                    <a:p>
                      <a:pPr marL="0" marR="0" algn="ctr">
                        <a:spcBef>
                          <a:spcPts val="0"/>
                        </a:spcBef>
                        <a:spcAft>
                          <a:spcPts val="0"/>
                        </a:spcAft>
                      </a:pPr>
                      <a:r>
                        <a:rPr lang="en-US" sz="1800">
                          <a:effectLst/>
                          <a:latin typeface="Arial" panose="020B0604020202020204" pitchFamily="34" charset="0"/>
                          <a:cs typeface="Arial" panose="020B0604020202020204" pitchFamily="34" charset="0"/>
                        </a:rPr>
                        <a:t>-0.15</a:t>
                      </a:r>
                      <a:endParaRPr lang="en-US" sz="18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74" marR="68574" marT="0" marB="0" anchor="ctr"/>
                </a:tc>
                <a:tc>
                  <a:txBody>
                    <a:bodyPr/>
                    <a:lstStyle/>
                    <a:p>
                      <a:pPr marL="0" marR="0" algn="ctr">
                        <a:spcBef>
                          <a:spcPts val="0"/>
                        </a:spcBef>
                        <a:spcAft>
                          <a:spcPts val="0"/>
                        </a:spcAft>
                      </a:pPr>
                      <a:r>
                        <a:rPr lang="en-US" sz="1800" dirty="0">
                          <a:effectLst/>
                          <a:latin typeface="Arial" panose="020B0604020202020204" pitchFamily="34" charset="0"/>
                          <a:cs typeface="Arial" panose="020B0604020202020204" pitchFamily="34" charset="0"/>
                        </a:rPr>
                        <a:t>(-0.32, 0.02)</a:t>
                      </a:r>
                      <a:endParaRPr lang="en-US"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74" marR="68574" marT="0" marB="0" anchor="ctr"/>
                </a:tc>
                <a:tc>
                  <a:txBody>
                    <a:bodyPr/>
                    <a:lstStyle/>
                    <a:p>
                      <a:pPr marL="0" marR="0" algn="ctr">
                        <a:spcBef>
                          <a:spcPts val="0"/>
                        </a:spcBef>
                        <a:spcAft>
                          <a:spcPts val="0"/>
                        </a:spcAft>
                      </a:pPr>
                      <a:r>
                        <a:rPr lang="en-US" sz="1800" dirty="0">
                          <a:effectLst/>
                          <a:latin typeface="Arial" panose="020B0604020202020204" pitchFamily="34" charset="0"/>
                          <a:cs typeface="Arial" panose="020B0604020202020204" pitchFamily="34" charset="0"/>
                        </a:rPr>
                        <a:t>0.084</a:t>
                      </a:r>
                      <a:endParaRPr lang="en-US"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74" marR="68574" marT="0" marB="0" anchor="ctr"/>
                </a:tc>
                <a:extLst>
                  <a:ext uri="{0D108BD9-81ED-4DB2-BD59-A6C34878D82A}">
                    <a16:rowId xmlns:a16="http://schemas.microsoft.com/office/drawing/2014/main" val="164207021"/>
                  </a:ext>
                </a:extLst>
              </a:tr>
              <a:tr h="339887">
                <a:tc vMerge="1">
                  <a:txBody>
                    <a:bodyPr/>
                    <a:lstStyle/>
                    <a:p>
                      <a:endParaRPr lang="en-US"/>
                    </a:p>
                  </a:txBody>
                  <a:tcPr/>
                </a:tc>
                <a:tc>
                  <a:txBody>
                    <a:bodyPr/>
                    <a:lstStyle/>
                    <a:p>
                      <a:pPr marL="0" marR="0">
                        <a:spcBef>
                          <a:spcPts val="0"/>
                        </a:spcBef>
                        <a:spcAft>
                          <a:spcPts val="0"/>
                        </a:spcAft>
                      </a:pPr>
                      <a:r>
                        <a:rPr lang="en-US" sz="1800" dirty="0">
                          <a:effectLst/>
                          <a:latin typeface="Arial" panose="020B0604020202020204" pitchFamily="34" charset="0"/>
                          <a:cs typeface="Arial" panose="020B0604020202020204" pitchFamily="34" charset="0"/>
                        </a:rPr>
                        <a:t>Percentage of CD4 T cells</a:t>
                      </a:r>
                      <a:r>
                        <a:rPr lang="en-US" sz="1800" baseline="30000" dirty="0">
                          <a:effectLst/>
                          <a:latin typeface="Arial" panose="020B0604020202020204" pitchFamily="34" charset="0"/>
                          <a:cs typeface="Arial" panose="020B0604020202020204" pitchFamily="34" charset="0"/>
                        </a:rPr>
                        <a:t>1</a:t>
                      </a:r>
                      <a:endParaRPr lang="en-US"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74" marR="68574" marT="0" marB="0" anchor="ctr"/>
                </a:tc>
                <a:tc>
                  <a:txBody>
                    <a:bodyPr/>
                    <a:lstStyle/>
                    <a:p>
                      <a:pPr marL="0" marR="0">
                        <a:spcBef>
                          <a:spcPts val="0"/>
                        </a:spcBef>
                        <a:spcAft>
                          <a:spcPts val="0"/>
                        </a:spcAft>
                      </a:pPr>
                      <a:r>
                        <a:rPr lang="en-US" sz="1800">
                          <a:effectLst/>
                          <a:latin typeface="Arial" panose="020B0604020202020204" pitchFamily="34" charset="0"/>
                          <a:cs typeface="Arial" panose="020B0604020202020204" pitchFamily="34" charset="0"/>
                        </a:rPr>
                        <a:t>- </a:t>
                      </a:r>
                      <a:endParaRPr lang="en-US" sz="18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74" marR="68574" marT="0" marB="0" anchor="ctr"/>
                </a:tc>
                <a:tc>
                  <a:txBody>
                    <a:bodyPr/>
                    <a:lstStyle/>
                    <a:p>
                      <a:pPr marL="0" marR="0" algn="ctr">
                        <a:spcBef>
                          <a:spcPts val="0"/>
                        </a:spcBef>
                        <a:spcAft>
                          <a:spcPts val="0"/>
                        </a:spcAft>
                      </a:pPr>
                      <a:r>
                        <a:rPr lang="en-US" sz="1800">
                          <a:effectLst/>
                          <a:latin typeface="Arial" panose="020B0604020202020204" pitchFamily="34" charset="0"/>
                          <a:cs typeface="Arial" panose="020B0604020202020204" pitchFamily="34" charset="0"/>
                        </a:rPr>
                        <a:t>-0.13</a:t>
                      </a:r>
                      <a:endParaRPr lang="en-US" sz="18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74" marR="68574" marT="0" marB="0" anchor="ctr"/>
                </a:tc>
                <a:tc>
                  <a:txBody>
                    <a:bodyPr/>
                    <a:lstStyle/>
                    <a:p>
                      <a:pPr marL="0" marR="0" algn="ctr">
                        <a:spcBef>
                          <a:spcPts val="0"/>
                        </a:spcBef>
                        <a:spcAft>
                          <a:spcPts val="0"/>
                        </a:spcAft>
                      </a:pPr>
                      <a:r>
                        <a:rPr lang="en-US" sz="1800" dirty="0">
                          <a:effectLst/>
                          <a:latin typeface="Arial" panose="020B0604020202020204" pitchFamily="34" charset="0"/>
                          <a:cs typeface="Arial" panose="020B0604020202020204" pitchFamily="34" charset="0"/>
                        </a:rPr>
                        <a:t>(-0.24, -0.03)</a:t>
                      </a:r>
                      <a:endParaRPr lang="en-US"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74" marR="68574" marT="0" marB="0" anchor="ctr"/>
                </a:tc>
                <a:tc>
                  <a:txBody>
                    <a:bodyPr/>
                    <a:lstStyle/>
                    <a:p>
                      <a:pPr marL="0" marR="0" algn="ctr">
                        <a:spcBef>
                          <a:spcPts val="0"/>
                        </a:spcBef>
                        <a:spcAft>
                          <a:spcPts val="0"/>
                        </a:spcAft>
                      </a:pPr>
                      <a:r>
                        <a:rPr lang="en-US" sz="1800" dirty="0">
                          <a:effectLst/>
                          <a:latin typeface="Arial" panose="020B0604020202020204" pitchFamily="34" charset="0"/>
                          <a:cs typeface="Arial" panose="020B0604020202020204" pitchFamily="34" charset="0"/>
                        </a:rPr>
                        <a:t>0.014</a:t>
                      </a:r>
                      <a:endParaRPr lang="en-US"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74" marR="68574" marT="0" marB="0" anchor="ctr"/>
                </a:tc>
                <a:extLst>
                  <a:ext uri="{0D108BD9-81ED-4DB2-BD59-A6C34878D82A}">
                    <a16:rowId xmlns:a16="http://schemas.microsoft.com/office/drawing/2014/main" val="438348637"/>
                  </a:ext>
                </a:extLst>
              </a:tr>
              <a:tr h="679775">
                <a:tc vMerge="1">
                  <a:txBody>
                    <a:bodyPr/>
                    <a:lstStyle/>
                    <a:p>
                      <a:endParaRPr lang="en-US"/>
                    </a:p>
                  </a:txBody>
                  <a:tcPr/>
                </a:tc>
                <a:tc>
                  <a:txBody>
                    <a:bodyPr/>
                    <a:lstStyle/>
                    <a:p>
                      <a:pPr marL="0" marR="0">
                        <a:spcBef>
                          <a:spcPts val="0"/>
                        </a:spcBef>
                        <a:spcAft>
                          <a:spcPts val="0"/>
                        </a:spcAft>
                      </a:pPr>
                      <a:r>
                        <a:rPr lang="en-US" sz="1800" dirty="0">
                          <a:effectLst/>
                          <a:latin typeface="Arial" panose="020B0604020202020204" pitchFamily="34" charset="0"/>
                          <a:cs typeface="Arial" panose="020B0604020202020204" pitchFamily="34" charset="0"/>
                        </a:rPr>
                        <a:t>Percentage of CD8 T cells</a:t>
                      </a:r>
                      <a:r>
                        <a:rPr lang="en-US" sz="1800" baseline="30000" dirty="0">
                          <a:effectLst/>
                          <a:latin typeface="Arial" panose="020B0604020202020204" pitchFamily="34" charset="0"/>
                          <a:cs typeface="Arial" panose="020B0604020202020204" pitchFamily="34" charset="0"/>
                        </a:rPr>
                        <a:t>1</a:t>
                      </a:r>
                      <a:endParaRPr lang="en-US"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74" marR="68574" marT="0" marB="0" anchor="ctr"/>
                </a:tc>
                <a:tc>
                  <a:txBody>
                    <a:bodyPr/>
                    <a:lstStyle/>
                    <a:p>
                      <a:pPr marL="0" marR="0">
                        <a:spcBef>
                          <a:spcPts val="0"/>
                        </a:spcBef>
                        <a:spcAft>
                          <a:spcPts val="0"/>
                        </a:spcAft>
                      </a:pPr>
                      <a:r>
                        <a:rPr lang="en-US" sz="1800">
                          <a:effectLst/>
                          <a:latin typeface="Arial" panose="020B0604020202020204" pitchFamily="34" charset="0"/>
                          <a:cs typeface="Arial" panose="020B0604020202020204" pitchFamily="34" charset="0"/>
                        </a:rPr>
                        <a:t>- </a:t>
                      </a:r>
                      <a:endParaRPr lang="en-US" sz="18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74" marR="68574" marT="0" marB="0" anchor="ctr"/>
                </a:tc>
                <a:tc>
                  <a:txBody>
                    <a:bodyPr/>
                    <a:lstStyle/>
                    <a:p>
                      <a:pPr marL="0" marR="0" algn="ctr">
                        <a:spcBef>
                          <a:spcPts val="0"/>
                        </a:spcBef>
                        <a:spcAft>
                          <a:spcPts val="0"/>
                        </a:spcAft>
                      </a:pPr>
                      <a:r>
                        <a:rPr lang="en-US" sz="1800">
                          <a:effectLst/>
                          <a:latin typeface="Arial" panose="020B0604020202020204" pitchFamily="34" charset="0"/>
                          <a:cs typeface="Arial" panose="020B0604020202020204" pitchFamily="34" charset="0"/>
                        </a:rPr>
                        <a:t>-0.0002</a:t>
                      </a:r>
                      <a:endParaRPr lang="en-US" sz="18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74" marR="68574" marT="0" marB="0" anchor="ctr"/>
                </a:tc>
                <a:tc>
                  <a:txBody>
                    <a:bodyPr/>
                    <a:lstStyle/>
                    <a:p>
                      <a:pPr marL="0" marR="0" algn="ctr">
                        <a:spcBef>
                          <a:spcPts val="0"/>
                        </a:spcBef>
                        <a:spcAft>
                          <a:spcPts val="0"/>
                        </a:spcAft>
                      </a:pPr>
                      <a:r>
                        <a:rPr lang="en-US" sz="1800" dirty="0">
                          <a:effectLst/>
                          <a:latin typeface="Arial" panose="020B0604020202020204" pitchFamily="34" charset="0"/>
                          <a:cs typeface="Arial" panose="020B0604020202020204" pitchFamily="34" charset="0"/>
                        </a:rPr>
                        <a:t>(-0.0003, -0.00004)</a:t>
                      </a:r>
                      <a:endParaRPr lang="en-US"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74" marR="68574" marT="0" marB="0" anchor="ctr"/>
                </a:tc>
                <a:tc>
                  <a:txBody>
                    <a:bodyPr/>
                    <a:lstStyle/>
                    <a:p>
                      <a:pPr marL="0" marR="0" algn="ctr">
                        <a:spcBef>
                          <a:spcPts val="0"/>
                        </a:spcBef>
                        <a:spcAft>
                          <a:spcPts val="0"/>
                        </a:spcAft>
                      </a:pPr>
                      <a:r>
                        <a:rPr lang="en-US" sz="1800" dirty="0">
                          <a:effectLst/>
                          <a:latin typeface="Arial" panose="020B0604020202020204" pitchFamily="34" charset="0"/>
                          <a:cs typeface="Arial" panose="020B0604020202020204" pitchFamily="34" charset="0"/>
                        </a:rPr>
                        <a:t>0.013</a:t>
                      </a:r>
                      <a:endParaRPr lang="en-US"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74" marR="68574" marT="0" marB="0" anchor="ctr"/>
                </a:tc>
                <a:extLst>
                  <a:ext uri="{0D108BD9-81ED-4DB2-BD59-A6C34878D82A}">
                    <a16:rowId xmlns:a16="http://schemas.microsoft.com/office/drawing/2014/main" val="3202112316"/>
                  </a:ext>
                </a:extLst>
              </a:tr>
              <a:tr h="339887">
                <a:tc vMerge="1">
                  <a:txBody>
                    <a:bodyPr/>
                    <a:lstStyle/>
                    <a:p>
                      <a:endParaRPr lang="en-US"/>
                    </a:p>
                  </a:txBody>
                  <a:tcPr/>
                </a:tc>
                <a:tc>
                  <a:txBody>
                    <a:bodyPr/>
                    <a:lstStyle/>
                    <a:p>
                      <a:pPr marL="0" marR="0">
                        <a:spcBef>
                          <a:spcPts val="0"/>
                        </a:spcBef>
                        <a:spcAft>
                          <a:spcPts val="0"/>
                        </a:spcAft>
                      </a:pPr>
                      <a:r>
                        <a:rPr lang="en-US" sz="1800" dirty="0">
                          <a:effectLst/>
                          <a:latin typeface="Arial" panose="020B0604020202020204" pitchFamily="34" charset="0"/>
                          <a:cs typeface="Arial" panose="020B0604020202020204" pitchFamily="34" charset="0"/>
                        </a:rPr>
                        <a:t>Percentage of Natural Killer cells</a:t>
                      </a:r>
                      <a:r>
                        <a:rPr lang="en-US" sz="1800" baseline="30000" dirty="0">
                          <a:effectLst/>
                          <a:latin typeface="Arial" panose="020B0604020202020204" pitchFamily="34" charset="0"/>
                          <a:cs typeface="Arial" panose="020B0604020202020204" pitchFamily="34" charset="0"/>
                        </a:rPr>
                        <a:t>1</a:t>
                      </a:r>
                      <a:endParaRPr lang="en-US"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74" marR="68574" marT="0" marB="0" anchor="ctr"/>
                </a:tc>
                <a:tc>
                  <a:txBody>
                    <a:bodyPr/>
                    <a:lstStyle/>
                    <a:p>
                      <a:pPr marL="0" marR="0">
                        <a:spcBef>
                          <a:spcPts val="0"/>
                        </a:spcBef>
                        <a:spcAft>
                          <a:spcPts val="0"/>
                        </a:spcAft>
                      </a:pPr>
                      <a:r>
                        <a:rPr lang="en-US" sz="1800">
                          <a:effectLst/>
                          <a:latin typeface="Arial" panose="020B0604020202020204" pitchFamily="34" charset="0"/>
                          <a:cs typeface="Arial" panose="020B0604020202020204" pitchFamily="34" charset="0"/>
                        </a:rPr>
                        <a:t>- </a:t>
                      </a:r>
                      <a:endParaRPr lang="en-US" sz="18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74" marR="68574" marT="0" marB="0" anchor="ctr"/>
                </a:tc>
                <a:tc>
                  <a:txBody>
                    <a:bodyPr/>
                    <a:lstStyle/>
                    <a:p>
                      <a:pPr marL="0" marR="0" algn="ctr">
                        <a:spcBef>
                          <a:spcPts val="0"/>
                        </a:spcBef>
                        <a:spcAft>
                          <a:spcPts val="0"/>
                        </a:spcAft>
                      </a:pPr>
                      <a:r>
                        <a:rPr lang="en-US" sz="1800">
                          <a:effectLst/>
                          <a:latin typeface="Arial" panose="020B0604020202020204" pitchFamily="34" charset="0"/>
                          <a:cs typeface="Arial" panose="020B0604020202020204" pitchFamily="34" charset="0"/>
                        </a:rPr>
                        <a:t>-0.09</a:t>
                      </a:r>
                      <a:endParaRPr lang="en-US" sz="18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74" marR="68574" marT="0" marB="0" anchor="ctr"/>
                </a:tc>
                <a:tc>
                  <a:txBody>
                    <a:bodyPr/>
                    <a:lstStyle/>
                    <a:p>
                      <a:pPr marL="0" marR="0" algn="ctr">
                        <a:spcBef>
                          <a:spcPts val="0"/>
                        </a:spcBef>
                        <a:spcAft>
                          <a:spcPts val="0"/>
                        </a:spcAft>
                      </a:pPr>
                      <a:r>
                        <a:rPr lang="en-US" sz="1800" dirty="0">
                          <a:effectLst/>
                          <a:latin typeface="Arial" panose="020B0604020202020204" pitchFamily="34" charset="0"/>
                          <a:cs typeface="Arial" panose="020B0604020202020204" pitchFamily="34" charset="0"/>
                        </a:rPr>
                        <a:t>(-0.24, 0.06)</a:t>
                      </a:r>
                      <a:endParaRPr lang="en-US"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74" marR="68574" marT="0" marB="0" anchor="ctr"/>
                </a:tc>
                <a:tc>
                  <a:txBody>
                    <a:bodyPr/>
                    <a:lstStyle/>
                    <a:p>
                      <a:pPr marL="0" marR="0" algn="ctr">
                        <a:spcBef>
                          <a:spcPts val="0"/>
                        </a:spcBef>
                        <a:spcAft>
                          <a:spcPts val="0"/>
                        </a:spcAft>
                      </a:pPr>
                      <a:r>
                        <a:rPr lang="en-US" sz="1800" dirty="0">
                          <a:effectLst/>
                          <a:latin typeface="Arial" panose="020B0604020202020204" pitchFamily="34" charset="0"/>
                          <a:cs typeface="Arial" panose="020B0604020202020204" pitchFamily="34" charset="0"/>
                        </a:rPr>
                        <a:t>0.23</a:t>
                      </a:r>
                      <a:endParaRPr lang="en-US"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74" marR="68574" marT="0" marB="0" anchor="ctr"/>
                </a:tc>
                <a:extLst>
                  <a:ext uri="{0D108BD9-81ED-4DB2-BD59-A6C34878D82A}">
                    <a16:rowId xmlns:a16="http://schemas.microsoft.com/office/drawing/2014/main" val="1499223072"/>
                  </a:ext>
                </a:extLst>
              </a:tr>
              <a:tr h="339887">
                <a:tc vMerge="1">
                  <a:txBody>
                    <a:bodyPr/>
                    <a:lstStyle/>
                    <a:p>
                      <a:endParaRPr lang="en-US"/>
                    </a:p>
                  </a:txBody>
                  <a:tcPr/>
                </a:tc>
                <a:tc>
                  <a:txBody>
                    <a:bodyPr/>
                    <a:lstStyle/>
                    <a:p>
                      <a:pPr marL="0" marR="0">
                        <a:spcBef>
                          <a:spcPts val="0"/>
                        </a:spcBef>
                        <a:spcAft>
                          <a:spcPts val="0"/>
                        </a:spcAft>
                      </a:pPr>
                      <a:r>
                        <a:rPr lang="en-US" sz="1800" dirty="0">
                          <a:effectLst/>
                          <a:latin typeface="Arial" panose="020B0604020202020204" pitchFamily="34" charset="0"/>
                          <a:cs typeface="Arial" panose="020B0604020202020204" pitchFamily="34" charset="0"/>
                        </a:rPr>
                        <a:t>Percentage of Granulocytes</a:t>
                      </a:r>
                      <a:r>
                        <a:rPr lang="en-US" sz="1800" baseline="30000" dirty="0">
                          <a:effectLst/>
                          <a:latin typeface="Arial" panose="020B0604020202020204" pitchFamily="34" charset="0"/>
                          <a:cs typeface="Arial" panose="020B0604020202020204" pitchFamily="34" charset="0"/>
                        </a:rPr>
                        <a:t>1</a:t>
                      </a:r>
                      <a:endParaRPr lang="en-US"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74" marR="68574" marT="0" marB="0" anchor="ctr"/>
                </a:tc>
                <a:tc>
                  <a:txBody>
                    <a:bodyPr/>
                    <a:lstStyle/>
                    <a:p>
                      <a:pPr marL="0" marR="0">
                        <a:spcBef>
                          <a:spcPts val="0"/>
                        </a:spcBef>
                        <a:spcAft>
                          <a:spcPts val="0"/>
                        </a:spcAft>
                      </a:pPr>
                      <a:r>
                        <a:rPr lang="en-US" sz="1800">
                          <a:effectLst/>
                          <a:latin typeface="Arial" panose="020B0604020202020204" pitchFamily="34" charset="0"/>
                          <a:cs typeface="Arial" panose="020B0604020202020204" pitchFamily="34" charset="0"/>
                        </a:rPr>
                        <a:t>- </a:t>
                      </a:r>
                      <a:endParaRPr lang="en-US" sz="18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74" marR="68574" marT="0" marB="0" anchor="ctr"/>
                </a:tc>
                <a:tc>
                  <a:txBody>
                    <a:bodyPr/>
                    <a:lstStyle/>
                    <a:p>
                      <a:pPr marL="0" marR="0" algn="ctr">
                        <a:spcBef>
                          <a:spcPts val="0"/>
                        </a:spcBef>
                        <a:spcAft>
                          <a:spcPts val="0"/>
                        </a:spcAft>
                      </a:pPr>
                      <a:r>
                        <a:rPr lang="en-US" sz="1800">
                          <a:effectLst/>
                          <a:latin typeface="Arial" panose="020B0604020202020204" pitchFamily="34" charset="0"/>
                          <a:cs typeface="Arial" panose="020B0604020202020204" pitchFamily="34" charset="0"/>
                        </a:rPr>
                        <a:t>-0.005</a:t>
                      </a:r>
                      <a:endParaRPr lang="en-US" sz="18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74" marR="68574" marT="0" marB="0" anchor="ctr"/>
                </a:tc>
                <a:tc>
                  <a:txBody>
                    <a:bodyPr/>
                    <a:lstStyle/>
                    <a:p>
                      <a:pPr marL="0" marR="0" algn="ctr">
                        <a:spcBef>
                          <a:spcPts val="0"/>
                        </a:spcBef>
                        <a:spcAft>
                          <a:spcPts val="0"/>
                        </a:spcAft>
                      </a:pPr>
                      <a:r>
                        <a:rPr lang="en-US" sz="1800" dirty="0">
                          <a:effectLst/>
                          <a:latin typeface="Arial" panose="020B0604020202020204" pitchFamily="34" charset="0"/>
                          <a:cs typeface="Arial" panose="020B0604020202020204" pitchFamily="34" charset="0"/>
                        </a:rPr>
                        <a:t>(-0.04, 0.03)</a:t>
                      </a:r>
                      <a:endParaRPr lang="en-US"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74" marR="68574" marT="0" marB="0" anchor="ctr"/>
                </a:tc>
                <a:tc>
                  <a:txBody>
                    <a:bodyPr/>
                    <a:lstStyle/>
                    <a:p>
                      <a:pPr marL="0" marR="0" algn="ctr">
                        <a:spcBef>
                          <a:spcPts val="0"/>
                        </a:spcBef>
                        <a:spcAft>
                          <a:spcPts val="0"/>
                        </a:spcAft>
                      </a:pPr>
                      <a:r>
                        <a:rPr lang="en-US" sz="1800" dirty="0">
                          <a:effectLst/>
                          <a:latin typeface="Arial" panose="020B0604020202020204" pitchFamily="34" charset="0"/>
                          <a:cs typeface="Arial" panose="020B0604020202020204" pitchFamily="34" charset="0"/>
                        </a:rPr>
                        <a:t>0.76</a:t>
                      </a:r>
                      <a:endParaRPr lang="en-US"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74" marR="68574" marT="0" marB="0" anchor="ctr"/>
                </a:tc>
                <a:extLst>
                  <a:ext uri="{0D108BD9-81ED-4DB2-BD59-A6C34878D82A}">
                    <a16:rowId xmlns:a16="http://schemas.microsoft.com/office/drawing/2014/main" val="3360194693"/>
                  </a:ext>
                </a:extLst>
              </a:tr>
              <a:tr h="339887">
                <a:tc vMerge="1">
                  <a:txBody>
                    <a:bodyPr/>
                    <a:lstStyle/>
                    <a:p>
                      <a:endParaRPr lang="en-US"/>
                    </a:p>
                  </a:txBody>
                  <a:tcPr/>
                </a:tc>
                <a:tc>
                  <a:txBody>
                    <a:bodyPr/>
                    <a:lstStyle/>
                    <a:p>
                      <a:pPr marL="0" marR="0">
                        <a:spcBef>
                          <a:spcPts val="0"/>
                        </a:spcBef>
                        <a:spcAft>
                          <a:spcPts val="0"/>
                        </a:spcAft>
                      </a:pPr>
                      <a:r>
                        <a:rPr lang="en-US" sz="1800" dirty="0">
                          <a:effectLst/>
                          <a:latin typeface="Arial" panose="020B0604020202020204" pitchFamily="34" charset="0"/>
                          <a:cs typeface="Arial" panose="020B0604020202020204" pitchFamily="34" charset="0"/>
                        </a:rPr>
                        <a:t>Percentage of Monocytes</a:t>
                      </a:r>
                      <a:r>
                        <a:rPr lang="en-US" sz="1800" baseline="30000" dirty="0">
                          <a:effectLst/>
                          <a:latin typeface="Arial" panose="020B0604020202020204" pitchFamily="34" charset="0"/>
                          <a:cs typeface="Arial" panose="020B0604020202020204" pitchFamily="34" charset="0"/>
                        </a:rPr>
                        <a:t>1</a:t>
                      </a:r>
                      <a:endParaRPr lang="en-US"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74" marR="68574" marT="0" marB="0" anchor="ctr"/>
                </a:tc>
                <a:tc>
                  <a:txBody>
                    <a:bodyPr/>
                    <a:lstStyle/>
                    <a:p>
                      <a:pPr marL="0" marR="0">
                        <a:spcBef>
                          <a:spcPts val="0"/>
                        </a:spcBef>
                        <a:spcAft>
                          <a:spcPts val="0"/>
                        </a:spcAft>
                      </a:pPr>
                      <a:r>
                        <a:rPr lang="en-US" sz="1800">
                          <a:effectLst/>
                          <a:latin typeface="Arial" panose="020B0604020202020204" pitchFamily="34" charset="0"/>
                          <a:cs typeface="Arial" panose="020B0604020202020204" pitchFamily="34" charset="0"/>
                        </a:rPr>
                        <a:t>- </a:t>
                      </a:r>
                      <a:endParaRPr lang="en-US" sz="18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74" marR="68574" marT="0" marB="0" anchor="ctr"/>
                </a:tc>
                <a:tc>
                  <a:txBody>
                    <a:bodyPr/>
                    <a:lstStyle/>
                    <a:p>
                      <a:pPr marL="0" marR="0" algn="ctr">
                        <a:spcBef>
                          <a:spcPts val="0"/>
                        </a:spcBef>
                        <a:spcAft>
                          <a:spcPts val="0"/>
                        </a:spcAft>
                      </a:pPr>
                      <a:r>
                        <a:rPr lang="en-US" sz="1800">
                          <a:effectLst/>
                          <a:latin typeface="Arial" panose="020B0604020202020204" pitchFamily="34" charset="0"/>
                          <a:cs typeface="Arial" panose="020B0604020202020204" pitchFamily="34" charset="0"/>
                        </a:rPr>
                        <a:t>-0.03</a:t>
                      </a:r>
                      <a:endParaRPr lang="en-US" sz="18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74" marR="68574" marT="0" marB="0" anchor="ctr"/>
                </a:tc>
                <a:tc>
                  <a:txBody>
                    <a:bodyPr/>
                    <a:lstStyle/>
                    <a:p>
                      <a:pPr marL="0" marR="0" algn="ctr">
                        <a:spcBef>
                          <a:spcPts val="0"/>
                        </a:spcBef>
                        <a:spcAft>
                          <a:spcPts val="0"/>
                        </a:spcAft>
                      </a:pPr>
                      <a:r>
                        <a:rPr lang="en-US" sz="1800">
                          <a:effectLst/>
                          <a:latin typeface="Arial" panose="020B0604020202020204" pitchFamily="34" charset="0"/>
                          <a:cs typeface="Arial" panose="020B0604020202020204" pitchFamily="34" charset="0"/>
                        </a:rPr>
                        <a:t>(-0.17, 0.12)</a:t>
                      </a:r>
                      <a:endParaRPr lang="en-US" sz="18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74" marR="68574" marT="0" marB="0" anchor="ctr"/>
                </a:tc>
                <a:tc>
                  <a:txBody>
                    <a:bodyPr/>
                    <a:lstStyle/>
                    <a:p>
                      <a:pPr marL="0" marR="0" algn="ctr">
                        <a:spcBef>
                          <a:spcPts val="0"/>
                        </a:spcBef>
                        <a:spcAft>
                          <a:spcPts val="0"/>
                        </a:spcAft>
                      </a:pPr>
                      <a:r>
                        <a:rPr lang="en-US" sz="1800" dirty="0">
                          <a:effectLst/>
                          <a:latin typeface="Arial" panose="020B0604020202020204" pitchFamily="34" charset="0"/>
                          <a:cs typeface="Arial" panose="020B0604020202020204" pitchFamily="34" charset="0"/>
                        </a:rPr>
                        <a:t>0.72</a:t>
                      </a:r>
                      <a:endParaRPr lang="en-US"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74" marR="68574" marT="0" marB="0" anchor="ctr"/>
                </a:tc>
                <a:extLst>
                  <a:ext uri="{0D108BD9-81ED-4DB2-BD59-A6C34878D82A}">
                    <a16:rowId xmlns:a16="http://schemas.microsoft.com/office/drawing/2014/main" val="1858520998"/>
                  </a:ext>
                </a:extLst>
              </a:tr>
            </a:tbl>
          </a:graphicData>
        </a:graphic>
      </p:graphicFrame>
      <p:graphicFrame>
        <p:nvGraphicFramePr>
          <p:cNvPr id="8" name="Table 7">
            <a:extLst>
              <a:ext uri="{FF2B5EF4-FFF2-40B4-BE49-F238E27FC236}">
                <a16:creationId xmlns:a16="http://schemas.microsoft.com/office/drawing/2014/main" id="{A81E867E-2C82-4A4F-AC26-ECCDF2238C6D}"/>
              </a:ext>
            </a:extLst>
          </p:cNvPr>
          <p:cNvGraphicFramePr>
            <a:graphicFrameLocks noGrp="1"/>
          </p:cNvGraphicFramePr>
          <p:nvPr>
            <p:extLst>
              <p:ext uri="{D42A27DB-BD31-4B8C-83A1-F6EECF244321}">
                <p14:modId xmlns:p14="http://schemas.microsoft.com/office/powerpoint/2010/main" val="4242045161"/>
              </p:ext>
            </p:extLst>
          </p:nvPr>
        </p:nvGraphicFramePr>
        <p:xfrm>
          <a:off x="23739551" y="24520421"/>
          <a:ext cx="10559140" cy="5695650"/>
        </p:xfrm>
        <a:graphic>
          <a:graphicData uri="http://schemas.openxmlformats.org/drawingml/2006/table">
            <a:tbl>
              <a:tblPr firstRow="1" bandRow="1">
                <a:tableStyleId>{93296810-A885-4BE3-A3E7-6D5BEEA58F35}</a:tableStyleId>
              </a:tblPr>
              <a:tblGrid>
                <a:gridCol w="1052223">
                  <a:extLst>
                    <a:ext uri="{9D8B030D-6E8A-4147-A177-3AD203B41FA5}">
                      <a16:colId xmlns:a16="http://schemas.microsoft.com/office/drawing/2014/main" val="834355897"/>
                    </a:ext>
                  </a:extLst>
                </a:gridCol>
                <a:gridCol w="2994522">
                  <a:extLst>
                    <a:ext uri="{9D8B030D-6E8A-4147-A177-3AD203B41FA5}">
                      <a16:colId xmlns:a16="http://schemas.microsoft.com/office/drawing/2014/main" val="245986568"/>
                    </a:ext>
                  </a:extLst>
                </a:gridCol>
                <a:gridCol w="2117126">
                  <a:extLst>
                    <a:ext uri="{9D8B030D-6E8A-4147-A177-3AD203B41FA5}">
                      <a16:colId xmlns:a16="http://schemas.microsoft.com/office/drawing/2014/main" val="659305435"/>
                    </a:ext>
                  </a:extLst>
                </a:gridCol>
                <a:gridCol w="1228870">
                  <a:extLst>
                    <a:ext uri="{9D8B030D-6E8A-4147-A177-3AD203B41FA5}">
                      <a16:colId xmlns:a16="http://schemas.microsoft.com/office/drawing/2014/main" val="878567139"/>
                    </a:ext>
                  </a:extLst>
                </a:gridCol>
                <a:gridCol w="1952056">
                  <a:extLst>
                    <a:ext uri="{9D8B030D-6E8A-4147-A177-3AD203B41FA5}">
                      <a16:colId xmlns:a16="http://schemas.microsoft.com/office/drawing/2014/main" val="1979566084"/>
                    </a:ext>
                  </a:extLst>
                </a:gridCol>
                <a:gridCol w="1214343">
                  <a:extLst>
                    <a:ext uri="{9D8B030D-6E8A-4147-A177-3AD203B41FA5}">
                      <a16:colId xmlns:a16="http://schemas.microsoft.com/office/drawing/2014/main" val="3614595957"/>
                    </a:ext>
                  </a:extLst>
                </a:gridCol>
              </a:tblGrid>
              <a:tr h="350109">
                <a:tc>
                  <a:txBody>
                    <a:bodyPr/>
                    <a:lstStyle/>
                    <a:p>
                      <a:pPr marL="0" marR="0">
                        <a:spcBef>
                          <a:spcPts val="0"/>
                        </a:spcBef>
                        <a:spcAft>
                          <a:spcPts val="0"/>
                        </a:spcAft>
                      </a:pPr>
                      <a:r>
                        <a:rPr lang="en-US" sz="1800" dirty="0">
                          <a:solidFill>
                            <a:schemeClr val="bg1"/>
                          </a:solidFill>
                          <a:effectLst/>
                          <a:latin typeface="Arial" panose="020B0604020202020204" pitchFamily="34" charset="0"/>
                          <a:cs typeface="Arial" panose="020B0604020202020204" pitchFamily="34" charset="0"/>
                        </a:rPr>
                        <a:t>Model</a:t>
                      </a:r>
                      <a:endParaRPr lang="en-US" sz="18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spcBef>
                          <a:spcPts val="0"/>
                        </a:spcBef>
                        <a:spcAft>
                          <a:spcPts val="0"/>
                        </a:spcAft>
                      </a:pPr>
                      <a:r>
                        <a:rPr lang="en-US" sz="1800" dirty="0">
                          <a:solidFill>
                            <a:schemeClr val="bg1"/>
                          </a:solidFill>
                          <a:effectLst/>
                          <a:latin typeface="Arial" panose="020B0604020202020204" pitchFamily="34" charset="0"/>
                          <a:cs typeface="Arial" panose="020B0604020202020204" pitchFamily="34" charset="0"/>
                        </a:rPr>
                        <a:t>Covariate</a:t>
                      </a:r>
                      <a:endParaRPr lang="en-US" sz="18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spcBef>
                          <a:spcPts val="0"/>
                        </a:spcBef>
                        <a:spcAft>
                          <a:spcPts val="0"/>
                        </a:spcAft>
                      </a:pPr>
                      <a:r>
                        <a:rPr lang="en-US" sz="1800" dirty="0">
                          <a:solidFill>
                            <a:schemeClr val="bg1"/>
                          </a:solidFill>
                          <a:effectLst/>
                          <a:latin typeface="Arial" panose="020B0604020202020204" pitchFamily="34" charset="0"/>
                          <a:cs typeface="Arial" panose="020B0604020202020204" pitchFamily="34" charset="0"/>
                        </a:rPr>
                        <a:t>Level</a:t>
                      </a:r>
                      <a:endParaRPr lang="en-US" sz="18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spcBef>
                          <a:spcPts val="0"/>
                        </a:spcBef>
                        <a:spcAft>
                          <a:spcPts val="0"/>
                        </a:spcAft>
                      </a:pPr>
                      <a:r>
                        <a:rPr lang="en-US" sz="1800" dirty="0">
                          <a:solidFill>
                            <a:schemeClr val="bg1"/>
                          </a:solidFill>
                          <a:effectLst/>
                          <a:latin typeface="Arial" panose="020B0604020202020204" pitchFamily="34" charset="0"/>
                          <a:cs typeface="Arial" panose="020B0604020202020204" pitchFamily="34" charset="0"/>
                        </a:rPr>
                        <a:t>Estimate</a:t>
                      </a:r>
                      <a:endParaRPr lang="en-US" sz="18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spcBef>
                          <a:spcPts val="0"/>
                        </a:spcBef>
                        <a:spcAft>
                          <a:spcPts val="0"/>
                        </a:spcAft>
                      </a:pPr>
                      <a:r>
                        <a:rPr lang="en-US" sz="1800" dirty="0">
                          <a:solidFill>
                            <a:schemeClr val="bg1"/>
                          </a:solidFill>
                          <a:effectLst/>
                          <a:latin typeface="Arial" panose="020B0604020202020204" pitchFamily="34" charset="0"/>
                          <a:cs typeface="Arial" panose="020B0604020202020204" pitchFamily="34" charset="0"/>
                        </a:rPr>
                        <a:t>(95% CI)</a:t>
                      </a:r>
                      <a:endParaRPr lang="en-US" sz="18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spcBef>
                          <a:spcPts val="0"/>
                        </a:spcBef>
                        <a:spcAft>
                          <a:spcPts val="0"/>
                        </a:spcAft>
                      </a:pPr>
                      <a:r>
                        <a:rPr lang="en-US" sz="1800" dirty="0">
                          <a:solidFill>
                            <a:schemeClr val="bg1"/>
                          </a:solidFill>
                          <a:effectLst/>
                          <a:latin typeface="Arial" panose="020B0604020202020204" pitchFamily="34" charset="0"/>
                          <a:cs typeface="Arial" panose="020B0604020202020204" pitchFamily="34" charset="0"/>
                        </a:rPr>
                        <a:t>P-value</a:t>
                      </a:r>
                      <a:endParaRPr lang="en-US" sz="18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529874121"/>
                  </a:ext>
                </a:extLst>
              </a:tr>
              <a:tr h="350109">
                <a:tc rowSpan="6">
                  <a:txBody>
                    <a:bodyPr/>
                    <a:lstStyle/>
                    <a:p>
                      <a:pPr marL="0" marR="0">
                        <a:spcBef>
                          <a:spcPts val="0"/>
                        </a:spcBef>
                        <a:spcAft>
                          <a:spcPts val="0"/>
                        </a:spcAft>
                      </a:pPr>
                      <a:r>
                        <a:rPr lang="en-US" sz="1800" b="1" dirty="0">
                          <a:solidFill>
                            <a:schemeClr val="tx1"/>
                          </a:solidFill>
                          <a:effectLst/>
                          <a:latin typeface="Arial" panose="020B0604020202020204" pitchFamily="34" charset="0"/>
                          <a:cs typeface="Arial" panose="020B0604020202020204" pitchFamily="34" charset="0"/>
                        </a:rPr>
                        <a:t>Model 6</a:t>
                      </a:r>
                      <a:endParaRPr lang="en-US" sz="18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solidFill>
                      <a:srgbClr val="CDCDE6"/>
                    </a:solidFill>
                  </a:tcPr>
                </a:tc>
                <a:tc>
                  <a:txBody>
                    <a:bodyPr/>
                    <a:lstStyle/>
                    <a:p>
                      <a:pPr marL="0" marR="0">
                        <a:spcBef>
                          <a:spcPts val="0"/>
                        </a:spcBef>
                        <a:spcAft>
                          <a:spcPts val="0"/>
                        </a:spcAft>
                      </a:pPr>
                      <a:r>
                        <a:rPr lang="en-US" sz="1800" dirty="0">
                          <a:solidFill>
                            <a:schemeClr val="tx1"/>
                          </a:solidFill>
                          <a:effectLst/>
                          <a:latin typeface="Arial" panose="020B0604020202020204" pitchFamily="34" charset="0"/>
                          <a:cs typeface="Arial" panose="020B0604020202020204" pitchFamily="34" charset="0"/>
                        </a:rPr>
                        <a:t>Chronological age (years)</a:t>
                      </a:r>
                      <a:endParaRPr lang="en-US"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spcBef>
                          <a:spcPts val="0"/>
                        </a:spcBef>
                        <a:spcAft>
                          <a:spcPts val="0"/>
                        </a:spcAft>
                      </a:pPr>
                      <a:r>
                        <a:rPr lang="en-US" sz="1800">
                          <a:solidFill>
                            <a:schemeClr val="tx1"/>
                          </a:solidFill>
                          <a:effectLst/>
                          <a:latin typeface="Arial" panose="020B0604020202020204" pitchFamily="34" charset="0"/>
                          <a:cs typeface="Arial" panose="020B0604020202020204" pitchFamily="34" charset="0"/>
                        </a:rPr>
                        <a:t>-</a:t>
                      </a:r>
                      <a:endParaRPr lang="en-US" sz="18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spcBef>
                          <a:spcPts val="0"/>
                        </a:spcBef>
                        <a:spcAft>
                          <a:spcPts val="0"/>
                        </a:spcAft>
                      </a:pPr>
                      <a:r>
                        <a:rPr lang="en-US" sz="1800" dirty="0">
                          <a:solidFill>
                            <a:schemeClr val="tx1"/>
                          </a:solidFill>
                          <a:effectLst/>
                          <a:latin typeface="Arial" panose="020B0604020202020204" pitchFamily="34" charset="0"/>
                          <a:cs typeface="Arial" panose="020B0604020202020204" pitchFamily="34" charset="0"/>
                        </a:rPr>
                        <a:t>1.15</a:t>
                      </a:r>
                      <a:endParaRPr lang="en-US"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spcBef>
                          <a:spcPts val="0"/>
                        </a:spcBef>
                        <a:spcAft>
                          <a:spcPts val="0"/>
                        </a:spcAft>
                      </a:pPr>
                      <a:r>
                        <a:rPr lang="en-US" sz="1800">
                          <a:solidFill>
                            <a:schemeClr val="tx1"/>
                          </a:solidFill>
                          <a:effectLst/>
                          <a:latin typeface="Arial" panose="020B0604020202020204" pitchFamily="34" charset="0"/>
                          <a:cs typeface="Arial" panose="020B0604020202020204" pitchFamily="34" charset="0"/>
                        </a:rPr>
                        <a:t>(0.85, 1.44)</a:t>
                      </a:r>
                      <a:endParaRPr lang="en-US" sz="18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spcBef>
                          <a:spcPts val="0"/>
                        </a:spcBef>
                        <a:spcAft>
                          <a:spcPts val="0"/>
                        </a:spcAft>
                      </a:pPr>
                      <a:r>
                        <a:rPr lang="en-US" sz="1800">
                          <a:solidFill>
                            <a:schemeClr val="tx1"/>
                          </a:solidFill>
                          <a:effectLst/>
                          <a:latin typeface="Arial" panose="020B0604020202020204" pitchFamily="34" charset="0"/>
                          <a:cs typeface="Arial" panose="020B0604020202020204" pitchFamily="34" charset="0"/>
                        </a:rPr>
                        <a:t>0.31</a:t>
                      </a:r>
                      <a:endParaRPr lang="en-US" sz="18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4146563117"/>
                  </a:ext>
                </a:extLst>
              </a:tr>
              <a:tr h="350109">
                <a:tc vMerge="1">
                  <a:txBody>
                    <a:bodyPr/>
                    <a:lstStyle/>
                    <a:p>
                      <a:endParaRPr lang="en-US"/>
                    </a:p>
                  </a:txBody>
                  <a:tcPr/>
                </a:tc>
                <a:tc>
                  <a:txBody>
                    <a:bodyPr/>
                    <a:lstStyle/>
                    <a:p>
                      <a:pPr marL="0" marR="0">
                        <a:spcBef>
                          <a:spcPts val="0"/>
                        </a:spcBef>
                        <a:spcAft>
                          <a:spcPts val="0"/>
                        </a:spcAft>
                      </a:pPr>
                      <a:r>
                        <a:rPr lang="en-US" sz="1800" dirty="0">
                          <a:solidFill>
                            <a:schemeClr val="tx1"/>
                          </a:solidFill>
                          <a:effectLst/>
                          <a:latin typeface="Arial" panose="020B0604020202020204" pitchFamily="34" charset="0"/>
                          <a:cs typeface="Arial" panose="020B0604020202020204" pitchFamily="34" charset="0"/>
                        </a:rPr>
                        <a:t>ART Regimen</a:t>
                      </a:r>
                      <a:endParaRPr lang="en-US"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spcBef>
                          <a:spcPts val="0"/>
                        </a:spcBef>
                        <a:spcAft>
                          <a:spcPts val="0"/>
                        </a:spcAft>
                      </a:pPr>
                      <a:r>
                        <a:rPr lang="en-US" sz="1800" dirty="0">
                          <a:solidFill>
                            <a:schemeClr val="tx1"/>
                          </a:solidFill>
                          <a:effectLst/>
                          <a:latin typeface="Arial" panose="020B0604020202020204" pitchFamily="34" charset="0"/>
                          <a:cs typeface="Arial" panose="020B0604020202020204" pitchFamily="34" charset="0"/>
                        </a:rPr>
                        <a:t>INSTI-based ART </a:t>
                      </a:r>
                      <a:endParaRPr lang="en-US"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spcBef>
                          <a:spcPts val="0"/>
                        </a:spcBef>
                        <a:spcAft>
                          <a:spcPts val="0"/>
                        </a:spcAft>
                      </a:pPr>
                      <a:r>
                        <a:rPr lang="en-US" sz="1800" dirty="0">
                          <a:solidFill>
                            <a:schemeClr val="tx1"/>
                          </a:solidFill>
                          <a:effectLst/>
                          <a:latin typeface="Arial" panose="020B0604020202020204" pitchFamily="34" charset="0"/>
                          <a:cs typeface="Arial" panose="020B0604020202020204" pitchFamily="34" charset="0"/>
                        </a:rPr>
                        <a:t>0.18</a:t>
                      </a:r>
                      <a:endParaRPr lang="en-US"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spcBef>
                          <a:spcPts val="0"/>
                        </a:spcBef>
                        <a:spcAft>
                          <a:spcPts val="0"/>
                        </a:spcAft>
                      </a:pPr>
                      <a:r>
                        <a:rPr lang="en-US" sz="1800">
                          <a:solidFill>
                            <a:schemeClr val="tx1"/>
                          </a:solidFill>
                          <a:effectLst/>
                          <a:latin typeface="Arial" panose="020B0604020202020204" pitchFamily="34" charset="0"/>
                          <a:cs typeface="Arial" panose="020B0604020202020204" pitchFamily="34" charset="0"/>
                        </a:rPr>
                        <a:t>(-2.69, 3.05)</a:t>
                      </a:r>
                      <a:endParaRPr lang="en-US" sz="18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spcBef>
                          <a:spcPts val="0"/>
                        </a:spcBef>
                        <a:spcAft>
                          <a:spcPts val="0"/>
                        </a:spcAft>
                      </a:pPr>
                      <a:r>
                        <a:rPr lang="en-US" sz="1800">
                          <a:solidFill>
                            <a:schemeClr val="tx1"/>
                          </a:solidFill>
                          <a:effectLst/>
                          <a:latin typeface="Arial" panose="020B0604020202020204" pitchFamily="34" charset="0"/>
                          <a:cs typeface="Arial" panose="020B0604020202020204" pitchFamily="34" charset="0"/>
                        </a:rPr>
                        <a:t>0.90</a:t>
                      </a:r>
                      <a:endParaRPr lang="en-US" sz="18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3581991955"/>
                  </a:ext>
                </a:extLst>
              </a:tr>
              <a:tr h="350109">
                <a:tc vMerge="1">
                  <a:txBody>
                    <a:bodyPr/>
                    <a:lstStyle/>
                    <a:p>
                      <a:endParaRPr lang="en-US"/>
                    </a:p>
                  </a:txBody>
                  <a:tcPr/>
                </a:tc>
                <a:tc>
                  <a:txBody>
                    <a:bodyPr/>
                    <a:lstStyle/>
                    <a:p>
                      <a:pPr marL="0" marR="0">
                        <a:spcBef>
                          <a:spcPts val="0"/>
                        </a:spcBef>
                        <a:spcAft>
                          <a:spcPts val="0"/>
                        </a:spcAft>
                      </a:pPr>
                      <a:r>
                        <a:rPr lang="en-US" sz="1800" dirty="0">
                          <a:solidFill>
                            <a:schemeClr val="tx1"/>
                          </a:solidFill>
                          <a:effectLst/>
                          <a:latin typeface="Arial" panose="020B0604020202020204" pitchFamily="34" charset="0"/>
                          <a:cs typeface="Arial" panose="020B0604020202020204" pitchFamily="34" charset="0"/>
                        </a:rPr>
                        <a:t> </a:t>
                      </a:r>
                      <a:endParaRPr lang="en-US"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spcBef>
                          <a:spcPts val="0"/>
                        </a:spcBef>
                        <a:spcAft>
                          <a:spcPts val="0"/>
                        </a:spcAft>
                      </a:pPr>
                      <a:r>
                        <a:rPr lang="en-US" sz="1800" dirty="0">
                          <a:solidFill>
                            <a:schemeClr val="tx1"/>
                          </a:solidFill>
                          <a:effectLst/>
                          <a:latin typeface="Arial" panose="020B0604020202020204" pitchFamily="34" charset="0"/>
                          <a:cs typeface="Arial" panose="020B0604020202020204" pitchFamily="34" charset="0"/>
                        </a:rPr>
                        <a:t>PI-based ART</a:t>
                      </a:r>
                      <a:endParaRPr lang="en-US"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spcBef>
                          <a:spcPts val="0"/>
                        </a:spcBef>
                        <a:spcAft>
                          <a:spcPts val="0"/>
                        </a:spcAft>
                      </a:pPr>
                      <a:r>
                        <a:rPr lang="en-US" sz="1800" dirty="0">
                          <a:solidFill>
                            <a:schemeClr val="tx1"/>
                          </a:solidFill>
                          <a:effectLst/>
                          <a:latin typeface="Arial" panose="020B0604020202020204" pitchFamily="34" charset="0"/>
                          <a:cs typeface="Arial" panose="020B0604020202020204" pitchFamily="34" charset="0"/>
                        </a:rPr>
                        <a:t>Ref.</a:t>
                      </a:r>
                      <a:endParaRPr lang="en-US"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spcBef>
                          <a:spcPts val="0"/>
                        </a:spcBef>
                        <a:spcAft>
                          <a:spcPts val="0"/>
                        </a:spcAft>
                      </a:pPr>
                      <a:r>
                        <a:rPr lang="en-US" sz="1800" dirty="0">
                          <a:solidFill>
                            <a:schemeClr val="tx1"/>
                          </a:solidFill>
                          <a:effectLst/>
                          <a:latin typeface="Arial" panose="020B0604020202020204" pitchFamily="34" charset="0"/>
                          <a:cs typeface="Arial" panose="020B0604020202020204" pitchFamily="34" charset="0"/>
                        </a:rPr>
                        <a:t> </a:t>
                      </a:r>
                      <a:endParaRPr lang="en-US"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spcBef>
                          <a:spcPts val="0"/>
                        </a:spcBef>
                        <a:spcAft>
                          <a:spcPts val="0"/>
                        </a:spcAft>
                      </a:pPr>
                      <a:r>
                        <a:rPr lang="en-US" sz="1800">
                          <a:solidFill>
                            <a:schemeClr val="tx1"/>
                          </a:solidFill>
                          <a:effectLst/>
                          <a:latin typeface="Arial" panose="020B0604020202020204" pitchFamily="34" charset="0"/>
                          <a:cs typeface="Arial" panose="020B0604020202020204" pitchFamily="34" charset="0"/>
                        </a:rPr>
                        <a:t> </a:t>
                      </a:r>
                      <a:endParaRPr lang="en-US" sz="18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442851245"/>
                  </a:ext>
                </a:extLst>
              </a:tr>
              <a:tr h="350109">
                <a:tc vMerge="1">
                  <a:txBody>
                    <a:bodyPr/>
                    <a:lstStyle/>
                    <a:p>
                      <a:endParaRPr lang="en-US"/>
                    </a:p>
                  </a:txBody>
                  <a:tcPr/>
                </a:tc>
                <a:tc>
                  <a:txBody>
                    <a:bodyPr/>
                    <a:lstStyle/>
                    <a:p>
                      <a:pPr marL="0" marR="0">
                        <a:spcBef>
                          <a:spcPts val="0"/>
                        </a:spcBef>
                        <a:spcAft>
                          <a:spcPts val="0"/>
                        </a:spcAft>
                      </a:pPr>
                      <a:r>
                        <a:rPr lang="en-US" sz="1800" dirty="0">
                          <a:solidFill>
                            <a:schemeClr val="tx1"/>
                          </a:solidFill>
                          <a:effectLst/>
                          <a:latin typeface="Arial" panose="020B0604020202020204" pitchFamily="34" charset="0"/>
                          <a:cs typeface="Arial" panose="020B0604020202020204" pitchFamily="34" charset="0"/>
                        </a:rPr>
                        <a:t> </a:t>
                      </a:r>
                      <a:endParaRPr lang="en-US"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spcBef>
                          <a:spcPts val="0"/>
                        </a:spcBef>
                        <a:spcAft>
                          <a:spcPts val="0"/>
                        </a:spcAft>
                      </a:pPr>
                      <a:r>
                        <a:rPr lang="en-US" sz="1800" dirty="0">
                          <a:solidFill>
                            <a:schemeClr val="tx1"/>
                          </a:solidFill>
                          <a:effectLst/>
                          <a:latin typeface="Arial" panose="020B0604020202020204" pitchFamily="34" charset="0"/>
                          <a:cs typeface="Arial" panose="020B0604020202020204" pitchFamily="34" charset="0"/>
                        </a:rPr>
                        <a:t>NNRTI-based ART</a:t>
                      </a:r>
                      <a:endParaRPr lang="en-US"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spcBef>
                          <a:spcPts val="0"/>
                        </a:spcBef>
                        <a:spcAft>
                          <a:spcPts val="0"/>
                        </a:spcAft>
                      </a:pPr>
                      <a:r>
                        <a:rPr lang="en-US" sz="1800">
                          <a:solidFill>
                            <a:schemeClr val="tx1"/>
                          </a:solidFill>
                          <a:effectLst/>
                          <a:latin typeface="Arial" panose="020B0604020202020204" pitchFamily="34" charset="0"/>
                          <a:cs typeface="Arial" panose="020B0604020202020204" pitchFamily="34" charset="0"/>
                        </a:rPr>
                        <a:t>0.66</a:t>
                      </a:r>
                      <a:endParaRPr lang="en-US" sz="18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spcBef>
                          <a:spcPts val="0"/>
                        </a:spcBef>
                        <a:spcAft>
                          <a:spcPts val="0"/>
                        </a:spcAft>
                      </a:pPr>
                      <a:r>
                        <a:rPr lang="en-US" sz="1800">
                          <a:solidFill>
                            <a:schemeClr val="tx1"/>
                          </a:solidFill>
                          <a:effectLst/>
                          <a:latin typeface="Arial" panose="020B0604020202020204" pitchFamily="34" charset="0"/>
                          <a:cs typeface="Arial" panose="020B0604020202020204" pitchFamily="34" charset="0"/>
                        </a:rPr>
                        <a:t>(-1.96, 3.28)</a:t>
                      </a:r>
                      <a:endParaRPr lang="en-US" sz="18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spcBef>
                          <a:spcPts val="0"/>
                        </a:spcBef>
                        <a:spcAft>
                          <a:spcPts val="0"/>
                        </a:spcAft>
                      </a:pPr>
                      <a:r>
                        <a:rPr lang="en-US" sz="1800">
                          <a:solidFill>
                            <a:schemeClr val="tx1"/>
                          </a:solidFill>
                          <a:effectLst/>
                          <a:latin typeface="Arial" panose="020B0604020202020204" pitchFamily="34" charset="0"/>
                          <a:cs typeface="Arial" panose="020B0604020202020204" pitchFamily="34" charset="0"/>
                        </a:rPr>
                        <a:t>0.61</a:t>
                      </a:r>
                      <a:endParaRPr lang="en-US" sz="18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3349357586"/>
                  </a:ext>
                </a:extLst>
              </a:tr>
              <a:tr h="350109">
                <a:tc vMerge="1">
                  <a:txBody>
                    <a:bodyPr/>
                    <a:lstStyle/>
                    <a:p>
                      <a:endParaRPr lang="en-US"/>
                    </a:p>
                  </a:txBody>
                  <a:tcPr/>
                </a:tc>
                <a:tc>
                  <a:txBody>
                    <a:bodyPr/>
                    <a:lstStyle/>
                    <a:p>
                      <a:pPr marL="0" marR="0">
                        <a:spcBef>
                          <a:spcPts val="0"/>
                        </a:spcBef>
                        <a:spcAft>
                          <a:spcPts val="0"/>
                        </a:spcAft>
                      </a:pPr>
                      <a:r>
                        <a:rPr lang="en-US" sz="1800" dirty="0">
                          <a:solidFill>
                            <a:schemeClr val="tx1"/>
                          </a:solidFill>
                          <a:effectLst/>
                          <a:latin typeface="Arial" panose="020B0604020202020204" pitchFamily="34" charset="0"/>
                          <a:cs typeface="Arial" panose="020B0604020202020204" pitchFamily="34" charset="0"/>
                        </a:rPr>
                        <a:t> </a:t>
                      </a:r>
                      <a:endParaRPr lang="en-US"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spcBef>
                          <a:spcPts val="0"/>
                        </a:spcBef>
                        <a:spcAft>
                          <a:spcPts val="0"/>
                        </a:spcAft>
                      </a:pPr>
                      <a:r>
                        <a:rPr lang="en-US" sz="1800">
                          <a:solidFill>
                            <a:schemeClr val="tx1"/>
                          </a:solidFill>
                          <a:effectLst/>
                          <a:latin typeface="Arial" panose="020B0604020202020204" pitchFamily="34" charset="0"/>
                          <a:cs typeface="Arial" panose="020B0604020202020204" pitchFamily="34" charset="0"/>
                        </a:rPr>
                        <a:t>Other ARV</a:t>
                      </a:r>
                      <a:endParaRPr lang="en-US" sz="18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spcBef>
                          <a:spcPts val="0"/>
                        </a:spcBef>
                        <a:spcAft>
                          <a:spcPts val="0"/>
                        </a:spcAft>
                      </a:pPr>
                      <a:r>
                        <a:rPr lang="en-US" sz="1800" dirty="0">
                          <a:solidFill>
                            <a:schemeClr val="tx1"/>
                          </a:solidFill>
                          <a:effectLst/>
                          <a:latin typeface="Arial" panose="020B0604020202020204" pitchFamily="34" charset="0"/>
                          <a:cs typeface="Arial" panose="020B0604020202020204" pitchFamily="34" charset="0"/>
                        </a:rPr>
                        <a:t>1.29</a:t>
                      </a:r>
                      <a:endParaRPr lang="en-US"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spcBef>
                          <a:spcPts val="0"/>
                        </a:spcBef>
                        <a:spcAft>
                          <a:spcPts val="0"/>
                        </a:spcAft>
                      </a:pPr>
                      <a:r>
                        <a:rPr lang="en-US" sz="1800" dirty="0">
                          <a:solidFill>
                            <a:schemeClr val="tx1"/>
                          </a:solidFill>
                          <a:effectLst/>
                          <a:latin typeface="Arial" panose="020B0604020202020204" pitchFamily="34" charset="0"/>
                          <a:cs typeface="Arial" panose="020B0604020202020204" pitchFamily="34" charset="0"/>
                        </a:rPr>
                        <a:t>(-2.38, 4.95)</a:t>
                      </a:r>
                      <a:endParaRPr lang="en-US"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spcBef>
                          <a:spcPts val="0"/>
                        </a:spcBef>
                        <a:spcAft>
                          <a:spcPts val="0"/>
                        </a:spcAft>
                      </a:pPr>
                      <a:r>
                        <a:rPr lang="en-US" sz="1800">
                          <a:solidFill>
                            <a:schemeClr val="tx1"/>
                          </a:solidFill>
                          <a:effectLst/>
                          <a:latin typeface="Arial" panose="020B0604020202020204" pitchFamily="34" charset="0"/>
                          <a:cs typeface="Arial" panose="020B0604020202020204" pitchFamily="34" charset="0"/>
                        </a:rPr>
                        <a:t>0.48</a:t>
                      </a:r>
                      <a:endParaRPr lang="en-US" sz="18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428384682"/>
                  </a:ext>
                </a:extLst>
              </a:tr>
              <a:tr h="350109">
                <a:tc vMerge="1">
                  <a:txBody>
                    <a:bodyPr/>
                    <a:lstStyle/>
                    <a:p>
                      <a:endParaRPr lang="en-US"/>
                    </a:p>
                  </a:txBody>
                  <a:tcPr/>
                </a:tc>
                <a:tc>
                  <a:txBody>
                    <a:bodyPr/>
                    <a:lstStyle/>
                    <a:p>
                      <a:pPr marL="0" marR="0">
                        <a:spcBef>
                          <a:spcPts val="0"/>
                        </a:spcBef>
                        <a:spcAft>
                          <a:spcPts val="0"/>
                        </a:spcAft>
                      </a:pPr>
                      <a:r>
                        <a:rPr lang="en-US" sz="1800" dirty="0">
                          <a:solidFill>
                            <a:schemeClr val="tx1"/>
                          </a:solidFill>
                          <a:effectLst/>
                          <a:latin typeface="Arial" panose="020B0604020202020204" pitchFamily="34" charset="0"/>
                          <a:cs typeface="Arial" panose="020B0604020202020204" pitchFamily="34" charset="0"/>
                        </a:rPr>
                        <a:t> </a:t>
                      </a:r>
                      <a:endParaRPr lang="en-US"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spcBef>
                          <a:spcPts val="0"/>
                        </a:spcBef>
                        <a:spcAft>
                          <a:spcPts val="0"/>
                        </a:spcAft>
                      </a:pPr>
                      <a:r>
                        <a:rPr lang="en-US" sz="1800" dirty="0">
                          <a:solidFill>
                            <a:schemeClr val="tx1"/>
                          </a:solidFill>
                          <a:effectLst/>
                          <a:latin typeface="Arial" panose="020B0604020202020204" pitchFamily="34" charset="0"/>
                          <a:cs typeface="Arial" panose="020B0604020202020204" pitchFamily="34" charset="0"/>
                        </a:rPr>
                        <a:t>No ARV</a:t>
                      </a:r>
                      <a:endParaRPr lang="en-US"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spcBef>
                          <a:spcPts val="0"/>
                        </a:spcBef>
                        <a:spcAft>
                          <a:spcPts val="0"/>
                        </a:spcAft>
                      </a:pPr>
                      <a:r>
                        <a:rPr lang="en-US" sz="1800">
                          <a:solidFill>
                            <a:schemeClr val="tx1"/>
                          </a:solidFill>
                          <a:effectLst/>
                          <a:latin typeface="Arial" panose="020B0604020202020204" pitchFamily="34" charset="0"/>
                          <a:cs typeface="Arial" panose="020B0604020202020204" pitchFamily="34" charset="0"/>
                        </a:rPr>
                        <a:t>3.32</a:t>
                      </a:r>
                      <a:endParaRPr lang="en-US" sz="18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spcBef>
                          <a:spcPts val="0"/>
                        </a:spcBef>
                        <a:spcAft>
                          <a:spcPts val="0"/>
                        </a:spcAft>
                      </a:pPr>
                      <a:r>
                        <a:rPr lang="en-US" sz="1800" dirty="0">
                          <a:solidFill>
                            <a:schemeClr val="tx1"/>
                          </a:solidFill>
                          <a:effectLst/>
                          <a:latin typeface="Arial" panose="020B0604020202020204" pitchFamily="34" charset="0"/>
                          <a:cs typeface="Arial" panose="020B0604020202020204" pitchFamily="34" charset="0"/>
                        </a:rPr>
                        <a:t>(-0.11, 6.75)</a:t>
                      </a:r>
                      <a:endParaRPr lang="en-US"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spcBef>
                          <a:spcPts val="0"/>
                        </a:spcBef>
                        <a:spcAft>
                          <a:spcPts val="0"/>
                        </a:spcAft>
                      </a:pPr>
                      <a:r>
                        <a:rPr lang="en-US" sz="1800">
                          <a:solidFill>
                            <a:schemeClr val="tx1"/>
                          </a:solidFill>
                          <a:effectLst/>
                          <a:latin typeface="Arial" panose="020B0604020202020204" pitchFamily="34" charset="0"/>
                          <a:cs typeface="Arial" panose="020B0604020202020204" pitchFamily="34" charset="0"/>
                        </a:rPr>
                        <a:t>0.058</a:t>
                      </a:r>
                      <a:endParaRPr lang="en-US" sz="18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2182991437"/>
                  </a:ext>
                </a:extLst>
              </a:tr>
              <a:tr h="350109">
                <a:tc rowSpan="2">
                  <a:txBody>
                    <a:bodyPr/>
                    <a:lstStyle/>
                    <a:p>
                      <a:pPr marL="0" marR="0">
                        <a:spcBef>
                          <a:spcPts val="0"/>
                        </a:spcBef>
                        <a:spcAft>
                          <a:spcPts val="0"/>
                        </a:spcAft>
                      </a:pPr>
                      <a:r>
                        <a:rPr lang="en-US" sz="1800" b="1" dirty="0">
                          <a:solidFill>
                            <a:schemeClr val="tx1"/>
                          </a:solidFill>
                          <a:effectLst/>
                          <a:latin typeface="Arial" panose="020B0604020202020204" pitchFamily="34" charset="0"/>
                          <a:cs typeface="Arial" panose="020B0604020202020204" pitchFamily="34" charset="0"/>
                        </a:rPr>
                        <a:t>Model 7</a:t>
                      </a:r>
                      <a:endParaRPr lang="en-US" sz="18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solidFill>
                      <a:srgbClr val="E8E8F3"/>
                    </a:solidFill>
                  </a:tcPr>
                </a:tc>
                <a:tc>
                  <a:txBody>
                    <a:bodyPr/>
                    <a:lstStyle/>
                    <a:p>
                      <a:pPr marL="0" marR="0">
                        <a:spcBef>
                          <a:spcPts val="0"/>
                        </a:spcBef>
                        <a:spcAft>
                          <a:spcPts val="0"/>
                        </a:spcAft>
                      </a:pPr>
                      <a:r>
                        <a:rPr lang="en-US" sz="1800" dirty="0">
                          <a:solidFill>
                            <a:schemeClr val="tx1"/>
                          </a:solidFill>
                          <a:effectLst/>
                          <a:latin typeface="Arial" panose="020B0604020202020204" pitchFamily="34" charset="0"/>
                          <a:cs typeface="Arial" panose="020B0604020202020204" pitchFamily="34" charset="0"/>
                        </a:rPr>
                        <a:t>Chronological age (years)</a:t>
                      </a:r>
                      <a:endParaRPr lang="en-US"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spcBef>
                          <a:spcPts val="0"/>
                        </a:spcBef>
                        <a:spcAft>
                          <a:spcPts val="0"/>
                        </a:spcAft>
                      </a:pPr>
                      <a:r>
                        <a:rPr lang="en-US" sz="1800" dirty="0">
                          <a:solidFill>
                            <a:schemeClr val="tx1"/>
                          </a:solidFill>
                          <a:effectLst/>
                          <a:latin typeface="Arial" panose="020B0604020202020204" pitchFamily="34" charset="0"/>
                          <a:cs typeface="Arial" panose="020B0604020202020204" pitchFamily="34" charset="0"/>
                        </a:rPr>
                        <a:t>- </a:t>
                      </a:r>
                      <a:endParaRPr lang="en-US"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spcBef>
                          <a:spcPts val="0"/>
                        </a:spcBef>
                        <a:spcAft>
                          <a:spcPts val="0"/>
                        </a:spcAft>
                      </a:pPr>
                      <a:r>
                        <a:rPr lang="en-US" sz="1800" dirty="0">
                          <a:solidFill>
                            <a:schemeClr val="tx1"/>
                          </a:solidFill>
                          <a:effectLst/>
                          <a:latin typeface="Arial" panose="020B0604020202020204" pitchFamily="34" charset="0"/>
                          <a:cs typeface="Arial" panose="020B0604020202020204" pitchFamily="34" charset="0"/>
                        </a:rPr>
                        <a:t>1.27</a:t>
                      </a:r>
                      <a:endParaRPr lang="en-US"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spcBef>
                          <a:spcPts val="0"/>
                        </a:spcBef>
                        <a:spcAft>
                          <a:spcPts val="0"/>
                        </a:spcAft>
                      </a:pPr>
                      <a:r>
                        <a:rPr lang="en-US" sz="1800" dirty="0">
                          <a:solidFill>
                            <a:schemeClr val="tx1"/>
                          </a:solidFill>
                          <a:effectLst/>
                          <a:latin typeface="Arial" panose="020B0604020202020204" pitchFamily="34" charset="0"/>
                          <a:cs typeface="Arial" panose="020B0604020202020204" pitchFamily="34" charset="0"/>
                        </a:rPr>
                        <a:t>(1.08, 1.45)</a:t>
                      </a:r>
                      <a:endParaRPr lang="en-US"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spcBef>
                          <a:spcPts val="0"/>
                        </a:spcBef>
                        <a:spcAft>
                          <a:spcPts val="0"/>
                        </a:spcAft>
                      </a:pPr>
                      <a:r>
                        <a:rPr lang="en-US" sz="1800">
                          <a:solidFill>
                            <a:schemeClr val="tx1"/>
                          </a:solidFill>
                          <a:effectLst/>
                          <a:latin typeface="Arial" panose="020B0604020202020204" pitchFamily="34" charset="0"/>
                          <a:cs typeface="Arial" panose="020B0604020202020204" pitchFamily="34" charset="0"/>
                        </a:rPr>
                        <a:t>0.007</a:t>
                      </a:r>
                      <a:endParaRPr lang="en-US" sz="18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417467490"/>
                  </a:ext>
                </a:extLst>
              </a:tr>
              <a:tr h="541218">
                <a:tc vMerge="1">
                  <a:txBody>
                    <a:bodyPr/>
                    <a:lstStyle/>
                    <a:p>
                      <a:endParaRPr lang="en-US"/>
                    </a:p>
                  </a:txBody>
                  <a:tcPr/>
                </a:tc>
                <a:tc>
                  <a:txBody>
                    <a:bodyPr/>
                    <a:lstStyle/>
                    <a:p>
                      <a:pPr marL="0" marR="0">
                        <a:spcBef>
                          <a:spcPts val="0"/>
                        </a:spcBef>
                        <a:spcAft>
                          <a:spcPts val="0"/>
                        </a:spcAft>
                      </a:pPr>
                      <a:r>
                        <a:rPr lang="en-US" sz="1800" dirty="0">
                          <a:solidFill>
                            <a:schemeClr val="tx1"/>
                          </a:solidFill>
                          <a:effectLst/>
                          <a:latin typeface="Arial" panose="020B0604020202020204" pitchFamily="34" charset="0"/>
                          <a:cs typeface="Arial" panose="020B0604020202020204" pitchFamily="34" charset="0"/>
                        </a:rPr>
                        <a:t>Time-averaged AUC HIV RNA viral load (copies/ml)</a:t>
                      </a:r>
                      <a:endParaRPr lang="en-US"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spcBef>
                          <a:spcPts val="0"/>
                        </a:spcBef>
                        <a:spcAft>
                          <a:spcPts val="0"/>
                        </a:spcAft>
                      </a:pPr>
                      <a:r>
                        <a:rPr lang="en-US" sz="1800" dirty="0">
                          <a:solidFill>
                            <a:schemeClr val="tx1"/>
                          </a:solidFill>
                          <a:effectLst/>
                          <a:latin typeface="Arial" panose="020B0604020202020204" pitchFamily="34" charset="0"/>
                          <a:cs typeface="Arial" panose="020B0604020202020204" pitchFamily="34" charset="0"/>
                        </a:rPr>
                        <a:t>- </a:t>
                      </a:r>
                      <a:endParaRPr lang="en-US"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spcBef>
                          <a:spcPts val="0"/>
                        </a:spcBef>
                        <a:spcAft>
                          <a:spcPts val="0"/>
                        </a:spcAft>
                      </a:pPr>
                      <a:r>
                        <a:rPr lang="en-US" sz="1800" dirty="0">
                          <a:solidFill>
                            <a:schemeClr val="tx1"/>
                          </a:solidFill>
                          <a:effectLst/>
                          <a:latin typeface="Arial" panose="020B0604020202020204" pitchFamily="34" charset="0"/>
                          <a:cs typeface="Arial" panose="020B0604020202020204" pitchFamily="34" charset="0"/>
                        </a:rPr>
                        <a:t>2.72</a:t>
                      </a:r>
                      <a:endParaRPr lang="en-US"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spcBef>
                          <a:spcPts val="0"/>
                        </a:spcBef>
                        <a:spcAft>
                          <a:spcPts val="0"/>
                        </a:spcAft>
                      </a:pPr>
                      <a:r>
                        <a:rPr lang="en-US" sz="1800" dirty="0">
                          <a:solidFill>
                            <a:schemeClr val="tx1"/>
                          </a:solidFill>
                          <a:effectLst/>
                          <a:latin typeface="Arial" panose="020B0604020202020204" pitchFamily="34" charset="0"/>
                          <a:cs typeface="Arial" panose="020B0604020202020204" pitchFamily="34" charset="0"/>
                        </a:rPr>
                        <a:t>(1.09, 4.34)</a:t>
                      </a:r>
                      <a:endParaRPr lang="en-US"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spcBef>
                          <a:spcPts val="0"/>
                        </a:spcBef>
                        <a:spcAft>
                          <a:spcPts val="0"/>
                        </a:spcAft>
                      </a:pPr>
                      <a:r>
                        <a:rPr lang="en-US" sz="1800" dirty="0">
                          <a:solidFill>
                            <a:schemeClr val="tx1"/>
                          </a:solidFill>
                          <a:effectLst/>
                          <a:latin typeface="Arial" panose="020B0604020202020204" pitchFamily="34" charset="0"/>
                          <a:cs typeface="Arial" panose="020B0604020202020204" pitchFamily="34" charset="0"/>
                        </a:rPr>
                        <a:t>0.002</a:t>
                      </a:r>
                      <a:endParaRPr lang="en-US"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2556190509"/>
                  </a:ext>
                </a:extLst>
              </a:tr>
              <a:tr h="350109">
                <a:tc rowSpan="2">
                  <a:txBody>
                    <a:bodyPr/>
                    <a:lstStyle/>
                    <a:p>
                      <a:pPr marL="0" marR="0">
                        <a:spcBef>
                          <a:spcPts val="0"/>
                        </a:spcBef>
                        <a:spcAft>
                          <a:spcPts val="0"/>
                        </a:spcAft>
                      </a:pPr>
                      <a:r>
                        <a:rPr lang="en-US" sz="1800" b="1" dirty="0">
                          <a:solidFill>
                            <a:schemeClr val="tx1"/>
                          </a:solidFill>
                          <a:effectLst/>
                          <a:latin typeface="Arial" panose="020B0604020202020204" pitchFamily="34" charset="0"/>
                          <a:cs typeface="Arial" panose="020B0604020202020204" pitchFamily="34" charset="0"/>
                        </a:rPr>
                        <a:t>Model 8</a:t>
                      </a:r>
                      <a:endParaRPr lang="en-US" sz="18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spcBef>
                          <a:spcPts val="0"/>
                        </a:spcBef>
                        <a:spcAft>
                          <a:spcPts val="0"/>
                        </a:spcAft>
                      </a:pPr>
                      <a:r>
                        <a:rPr lang="en-US" sz="1800">
                          <a:solidFill>
                            <a:schemeClr val="tx1"/>
                          </a:solidFill>
                          <a:effectLst/>
                          <a:latin typeface="Arial" panose="020B0604020202020204" pitchFamily="34" charset="0"/>
                          <a:cs typeface="Arial" panose="020B0604020202020204" pitchFamily="34" charset="0"/>
                        </a:rPr>
                        <a:t>Chronological age (years)</a:t>
                      </a:r>
                      <a:endParaRPr lang="en-US" sz="18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spcBef>
                          <a:spcPts val="0"/>
                        </a:spcBef>
                        <a:spcAft>
                          <a:spcPts val="0"/>
                        </a:spcAft>
                      </a:pPr>
                      <a:r>
                        <a:rPr lang="en-US" sz="1800" dirty="0">
                          <a:solidFill>
                            <a:schemeClr val="tx1"/>
                          </a:solidFill>
                          <a:effectLst/>
                          <a:latin typeface="Arial" panose="020B0604020202020204" pitchFamily="34" charset="0"/>
                          <a:cs typeface="Arial" panose="020B0604020202020204" pitchFamily="34" charset="0"/>
                        </a:rPr>
                        <a:t>- </a:t>
                      </a:r>
                      <a:endParaRPr lang="en-US"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spcBef>
                          <a:spcPts val="0"/>
                        </a:spcBef>
                        <a:spcAft>
                          <a:spcPts val="0"/>
                        </a:spcAft>
                      </a:pPr>
                      <a:r>
                        <a:rPr lang="en-US" sz="1800" dirty="0">
                          <a:solidFill>
                            <a:schemeClr val="tx1"/>
                          </a:solidFill>
                          <a:effectLst/>
                          <a:latin typeface="Arial" panose="020B0604020202020204" pitchFamily="34" charset="0"/>
                          <a:cs typeface="Arial" panose="020B0604020202020204" pitchFamily="34" charset="0"/>
                        </a:rPr>
                        <a:t>1.09</a:t>
                      </a:r>
                      <a:endParaRPr lang="en-US"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spcBef>
                          <a:spcPts val="0"/>
                        </a:spcBef>
                        <a:spcAft>
                          <a:spcPts val="0"/>
                        </a:spcAft>
                      </a:pPr>
                      <a:r>
                        <a:rPr lang="en-US" sz="1800" dirty="0">
                          <a:solidFill>
                            <a:schemeClr val="tx1"/>
                          </a:solidFill>
                          <a:effectLst/>
                          <a:latin typeface="Arial" panose="020B0604020202020204" pitchFamily="34" charset="0"/>
                          <a:cs typeface="Arial" panose="020B0604020202020204" pitchFamily="34" charset="0"/>
                        </a:rPr>
                        <a:t>(0.87, 1.31)</a:t>
                      </a:r>
                      <a:endParaRPr lang="en-US"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spcBef>
                          <a:spcPts val="0"/>
                        </a:spcBef>
                        <a:spcAft>
                          <a:spcPts val="0"/>
                        </a:spcAft>
                      </a:pPr>
                      <a:r>
                        <a:rPr lang="en-US" sz="1800" dirty="0">
                          <a:solidFill>
                            <a:schemeClr val="tx1"/>
                          </a:solidFill>
                          <a:effectLst/>
                          <a:latin typeface="Arial" panose="020B0604020202020204" pitchFamily="34" charset="0"/>
                          <a:cs typeface="Arial" panose="020B0604020202020204" pitchFamily="34" charset="0"/>
                        </a:rPr>
                        <a:t>0.39</a:t>
                      </a:r>
                      <a:endParaRPr lang="en-US"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304432949"/>
                  </a:ext>
                </a:extLst>
              </a:tr>
              <a:tr h="541218">
                <a:tc vMerge="1">
                  <a:txBody>
                    <a:bodyPr/>
                    <a:lstStyle/>
                    <a:p>
                      <a:endParaRPr lang="en-US"/>
                    </a:p>
                  </a:txBody>
                  <a:tcPr/>
                </a:tc>
                <a:tc>
                  <a:txBody>
                    <a:bodyPr/>
                    <a:lstStyle/>
                    <a:p>
                      <a:pPr marL="0" marR="0">
                        <a:spcBef>
                          <a:spcPts val="0"/>
                        </a:spcBef>
                        <a:spcAft>
                          <a:spcPts val="0"/>
                        </a:spcAft>
                      </a:pPr>
                      <a:r>
                        <a:rPr lang="en-US" sz="1800">
                          <a:solidFill>
                            <a:schemeClr val="tx1"/>
                          </a:solidFill>
                          <a:effectLst/>
                          <a:latin typeface="Arial" panose="020B0604020202020204" pitchFamily="34" charset="0"/>
                          <a:cs typeface="Arial" panose="020B0604020202020204" pitchFamily="34" charset="0"/>
                        </a:rPr>
                        <a:t>Time-averaged AUC CD4 T-cell count (100/cells/mm</a:t>
                      </a:r>
                      <a:r>
                        <a:rPr lang="en-US" sz="1800" baseline="30000">
                          <a:solidFill>
                            <a:schemeClr val="tx1"/>
                          </a:solidFill>
                          <a:effectLst/>
                          <a:latin typeface="Arial" panose="020B0604020202020204" pitchFamily="34" charset="0"/>
                          <a:cs typeface="Arial" panose="020B0604020202020204" pitchFamily="34" charset="0"/>
                        </a:rPr>
                        <a:t>3</a:t>
                      </a:r>
                      <a:r>
                        <a:rPr lang="en-US" sz="1800">
                          <a:solidFill>
                            <a:schemeClr val="tx1"/>
                          </a:solidFill>
                          <a:effectLst/>
                          <a:latin typeface="Arial" panose="020B0604020202020204" pitchFamily="34" charset="0"/>
                          <a:cs typeface="Arial" panose="020B0604020202020204" pitchFamily="34" charset="0"/>
                        </a:rPr>
                        <a:t>)</a:t>
                      </a:r>
                      <a:endParaRPr lang="en-US" sz="18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spcBef>
                          <a:spcPts val="0"/>
                        </a:spcBef>
                        <a:spcAft>
                          <a:spcPts val="0"/>
                        </a:spcAft>
                      </a:pPr>
                      <a:r>
                        <a:rPr lang="en-US" sz="1800" dirty="0">
                          <a:solidFill>
                            <a:schemeClr val="tx1"/>
                          </a:solidFill>
                          <a:effectLst/>
                          <a:latin typeface="Arial" panose="020B0604020202020204" pitchFamily="34" charset="0"/>
                          <a:cs typeface="Arial" panose="020B0604020202020204" pitchFamily="34" charset="0"/>
                        </a:rPr>
                        <a:t>- </a:t>
                      </a:r>
                      <a:endParaRPr lang="en-US"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spcBef>
                          <a:spcPts val="0"/>
                        </a:spcBef>
                        <a:spcAft>
                          <a:spcPts val="0"/>
                        </a:spcAft>
                      </a:pPr>
                      <a:r>
                        <a:rPr lang="en-US" sz="1800" dirty="0">
                          <a:solidFill>
                            <a:schemeClr val="tx1"/>
                          </a:solidFill>
                          <a:effectLst/>
                          <a:latin typeface="Arial" panose="020B0604020202020204" pitchFamily="34" charset="0"/>
                          <a:cs typeface="Arial" panose="020B0604020202020204" pitchFamily="34" charset="0"/>
                        </a:rPr>
                        <a:t>-0.44</a:t>
                      </a:r>
                      <a:endParaRPr lang="en-US"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spcBef>
                          <a:spcPts val="0"/>
                        </a:spcBef>
                        <a:spcAft>
                          <a:spcPts val="0"/>
                        </a:spcAft>
                      </a:pPr>
                      <a:r>
                        <a:rPr lang="en-US" sz="1800" dirty="0">
                          <a:solidFill>
                            <a:schemeClr val="tx1"/>
                          </a:solidFill>
                          <a:effectLst/>
                          <a:latin typeface="Arial" panose="020B0604020202020204" pitchFamily="34" charset="0"/>
                          <a:cs typeface="Arial" panose="020B0604020202020204" pitchFamily="34" charset="0"/>
                        </a:rPr>
                        <a:t>(-0.73, -0.14)</a:t>
                      </a:r>
                      <a:endParaRPr lang="en-US"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spcBef>
                          <a:spcPts val="0"/>
                        </a:spcBef>
                        <a:spcAft>
                          <a:spcPts val="0"/>
                        </a:spcAft>
                      </a:pPr>
                      <a:r>
                        <a:rPr lang="en-US" sz="1800" dirty="0">
                          <a:solidFill>
                            <a:schemeClr val="tx1"/>
                          </a:solidFill>
                          <a:effectLst/>
                          <a:latin typeface="Arial" panose="020B0604020202020204" pitchFamily="34" charset="0"/>
                          <a:cs typeface="Arial" panose="020B0604020202020204" pitchFamily="34" charset="0"/>
                        </a:rPr>
                        <a:t>0.005</a:t>
                      </a:r>
                      <a:endParaRPr lang="en-US"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750335004"/>
                  </a:ext>
                </a:extLst>
              </a:tr>
              <a:tr h="350109">
                <a:tc rowSpan="3">
                  <a:txBody>
                    <a:bodyPr/>
                    <a:lstStyle/>
                    <a:p>
                      <a:pPr marL="0" marR="0">
                        <a:spcBef>
                          <a:spcPts val="0"/>
                        </a:spcBef>
                        <a:spcAft>
                          <a:spcPts val="0"/>
                        </a:spcAft>
                      </a:pPr>
                      <a:r>
                        <a:rPr lang="en-US" sz="1800" b="1" dirty="0">
                          <a:solidFill>
                            <a:schemeClr val="tx1"/>
                          </a:solidFill>
                          <a:effectLst/>
                          <a:latin typeface="Arial" panose="020B0604020202020204" pitchFamily="34" charset="0"/>
                          <a:cs typeface="Arial" panose="020B0604020202020204" pitchFamily="34" charset="0"/>
                        </a:rPr>
                        <a:t>Model 9</a:t>
                      </a:r>
                      <a:endParaRPr lang="en-US" sz="18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solidFill>
                      <a:srgbClr val="E8E8F3"/>
                    </a:solidFill>
                  </a:tcPr>
                </a:tc>
                <a:tc>
                  <a:txBody>
                    <a:bodyPr/>
                    <a:lstStyle/>
                    <a:p>
                      <a:pPr marL="0" marR="0">
                        <a:spcBef>
                          <a:spcPts val="0"/>
                        </a:spcBef>
                        <a:spcAft>
                          <a:spcPts val="0"/>
                        </a:spcAft>
                      </a:pPr>
                      <a:r>
                        <a:rPr lang="en-US" sz="1800">
                          <a:solidFill>
                            <a:schemeClr val="tx1"/>
                          </a:solidFill>
                          <a:effectLst/>
                          <a:latin typeface="Arial" panose="020B0604020202020204" pitchFamily="34" charset="0"/>
                          <a:cs typeface="Arial" panose="020B0604020202020204" pitchFamily="34" charset="0"/>
                        </a:rPr>
                        <a:t>Chronological age (years)</a:t>
                      </a:r>
                      <a:endParaRPr lang="en-US" sz="18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spcBef>
                          <a:spcPts val="0"/>
                        </a:spcBef>
                        <a:spcAft>
                          <a:spcPts val="0"/>
                        </a:spcAft>
                      </a:pPr>
                      <a:r>
                        <a:rPr lang="en-US" sz="1800">
                          <a:solidFill>
                            <a:schemeClr val="tx1"/>
                          </a:solidFill>
                          <a:effectLst/>
                          <a:latin typeface="Arial" panose="020B0604020202020204" pitchFamily="34" charset="0"/>
                          <a:cs typeface="Arial" panose="020B0604020202020204" pitchFamily="34" charset="0"/>
                        </a:rPr>
                        <a:t>- </a:t>
                      </a:r>
                      <a:endParaRPr lang="en-US" sz="18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spcBef>
                          <a:spcPts val="0"/>
                        </a:spcBef>
                        <a:spcAft>
                          <a:spcPts val="0"/>
                        </a:spcAft>
                      </a:pPr>
                      <a:r>
                        <a:rPr lang="en-US" sz="1800">
                          <a:solidFill>
                            <a:schemeClr val="tx1"/>
                          </a:solidFill>
                          <a:effectLst/>
                          <a:latin typeface="Arial" panose="020B0604020202020204" pitchFamily="34" charset="0"/>
                          <a:cs typeface="Arial" panose="020B0604020202020204" pitchFamily="34" charset="0"/>
                        </a:rPr>
                        <a:t>1.15</a:t>
                      </a:r>
                      <a:endParaRPr lang="en-US" sz="18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spcBef>
                          <a:spcPts val="0"/>
                        </a:spcBef>
                        <a:spcAft>
                          <a:spcPts val="0"/>
                        </a:spcAft>
                      </a:pPr>
                      <a:r>
                        <a:rPr lang="en-US" sz="1800" dirty="0">
                          <a:solidFill>
                            <a:schemeClr val="tx1"/>
                          </a:solidFill>
                          <a:effectLst/>
                          <a:latin typeface="Arial" panose="020B0604020202020204" pitchFamily="34" charset="0"/>
                          <a:cs typeface="Arial" panose="020B0604020202020204" pitchFamily="34" charset="0"/>
                        </a:rPr>
                        <a:t>(0.94, 1.36)</a:t>
                      </a:r>
                      <a:endParaRPr lang="en-US"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spcBef>
                          <a:spcPts val="0"/>
                        </a:spcBef>
                        <a:spcAft>
                          <a:spcPts val="0"/>
                        </a:spcAft>
                      </a:pPr>
                      <a:r>
                        <a:rPr lang="en-US" sz="1800" dirty="0">
                          <a:solidFill>
                            <a:schemeClr val="tx1"/>
                          </a:solidFill>
                          <a:effectLst/>
                          <a:latin typeface="Arial" panose="020B0604020202020204" pitchFamily="34" charset="0"/>
                          <a:cs typeface="Arial" panose="020B0604020202020204" pitchFamily="34" charset="0"/>
                        </a:rPr>
                        <a:t>0.17</a:t>
                      </a:r>
                      <a:endParaRPr lang="en-US"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3042456139"/>
                  </a:ext>
                </a:extLst>
              </a:tr>
              <a:tr h="541218">
                <a:tc vMerge="1">
                  <a:txBody>
                    <a:bodyPr/>
                    <a:lstStyle/>
                    <a:p>
                      <a:endParaRPr lang="en-US"/>
                    </a:p>
                  </a:txBody>
                  <a:tcPr/>
                </a:tc>
                <a:tc>
                  <a:txBody>
                    <a:bodyPr/>
                    <a:lstStyle/>
                    <a:p>
                      <a:pPr marL="0" marR="0">
                        <a:spcBef>
                          <a:spcPts val="0"/>
                        </a:spcBef>
                        <a:spcAft>
                          <a:spcPts val="0"/>
                        </a:spcAft>
                      </a:pPr>
                      <a:r>
                        <a:rPr lang="en-US" sz="1800" dirty="0">
                          <a:solidFill>
                            <a:schemeClr val="tx1"/>
                          </a:solidFill>
                          <a:effectLst/>
                          <a:latin typeface="Arial" panose="020B0604020202020204" pitchFamily="34" charset="0"/>
                          <a:cs typeface="Arial" panose="020B0604020202020204" pitchFamily="34" charset="0"/>
                        </a:rPr>
                        <a:t>Time-averaged AUC CD4 T-cell count (100/cells/mm</a:t>
                      </a:r>
                      <a:r>
                        <a:rPr lang="en-US" sz="1800" baseline="30000" dirty="0">
                          <a:solidFill>
                            <a:schemeClr val="tx1"/>
                          </a:solidFill>
                          <a:effectLst/>
                          <a:latin typeface="Arial" panose="020B0604020202020204" pitchFamily="34" charset="0"/>
                          <a:cs typeface="Arial" panose="020B0604020202020204" pitchFamily="34" charset="0"/>
                        </a:rPr>
                        <a:t>3</a:t>
                      </a:r>
                      <a:r>
                        <a:rPr lang="en-US" sz="1800" dirty="0">
                          <a:solidFill>
                            <a:schemeClr val="tx1"/>
                          </a:solidFill>
                          <a:effectLst/>
                          <a:latin typeface="Arial" panose="020B0604020202020204" pitchFamily="34" charset="0"/>
                          <a:cs typeface="Arial" panose="020B0604020202020204" pitchFamily="34" charset="0"/>
                        </a:rPr>
                        <a:t>)</a:t>
                      </a:r>
                      <a:endParaRPr lang="en-US"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spcBef>
                          <a:spcPts val="0"/>
                        </a:spcBef>
                        <a:spcAft>
                          <a:spcPts val="0"/>
                        </a:spcAft>
                      </a:pPr>
                      <a:r>
                        <a:rPr lang="en-US" sz="1800">
                          <a:solidFill>
                            <a:schemeClr val="tx1"/>
                          </a:solidFill>
                          <a:effectLst/>
                          <a:latin typeface="Arial" panose="020B0604020202020204" pitchFamily="34" charset="0"/>
                          <a:cs typeface="Arial" panose="020B0604020202020204" pitchFamily="34" charset="0"/>
                        </a:rPr>
                        <a:t>- </a:t>
                      </a:r>
                      <a:endParaRPr lang="en-US" sz="18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spcBef>
                          <a:spcPts val="0"/>
                        </a:spcBef>
                        <a:spcAft>
                          <a:spcPts val="0"/>
                        </a:spcAft>
                      </a:pPr>
                      <a:r>
                        <a:rPr lang="en-US" sz="1800" dirty="0">
                          <a:solidFill>
                            <a:schemeClr val="tx1"/>
                          </a:solidFill>
                          <a:effectLst/>
                          <a:latin typeface="Arial" panose="020B0604020202020204" pitchFamily="34" charset="0"/>
                          <a:cs typeface="Arial" panose="020B0604020202020204" pitchFamily="34" charset="0"/>
                        </a:rPr>
                        <a:t>-0.34</a:t>
                      </a:r>
                      <a:endParaRPr lang="en-US"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spcBef>
                          <a:spcPts val="0"/>
                        </a:spcBef>
                        <a:spcAft>
                          <a:spcPts val="0"/>
                        </a:spcAft>
                      </a:pPr>
                      <a:r>
                        <a:rPr lang="en-US" sz="1800" dirty="0">
                          <a:solidFill>
                            <a:schemeClr val="tx1"/>
                          </a:solidFill>
                          <a:effectLst/>
                          <a:latin typeface="Arial" panose="020B0604020202020204" pitchFamily="34" charset="0"/>
                          <a:cs typeface="Arial" panose="020B0604020202020204" pitchFamily="34" charset="0"/>
                        </a:rPr>
                        <a:t>(-0.63, -0.06)</a:t>
                      </a:r>
                      <a:endParaRPr lang="en-US"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spcBef>
                          <a:spcPts val="0"/>
                        </a:spcBef>
                        <a:spcAft>
                          <a:spcPts val="0"/>
                        </a:spcAft>
                      </a:pPr>
                      <a:r>
                        <a:rPr lang="en-US" sz="1800" dirty="0">
                          <a:solidFill>
                            <a:schemeClr val="tx1"/>
                          </a:solidFill>
                          <a:effectLst/>
                          <a:latin typeface="Arial" panose="020B0604020202020204" pitchFamily="34" charset="0"/>
                          <a:cs typeface="Arial" panose="020B0604020202020204" pitchFamily="34" charset="0"/>
                        </a:rPr>
                        <a:t>0.021</a:t>
                      </a:r>
                      <a:endParaRPr lang="en-US"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637610430"/>
                  </a:ext>
                </a:extLst>
              </a:tr>
              <a:tr h="541218">
                <a:tc vMerge="1">
                  <a:txBody>
                    <a:bodyPr/>
                    <a:lstStyle/>
                    <a:p>
                      <a:endParaRPr lang="en-US"/>
                    </a:p>
                  </a:txBody>
                  <a:tcPr/>
                </a:tc>
                <a:tc>
                  <a:txBody>
                    <a:bodyPr/>
                    <a:lstStyle/>
                    <a:p>
                      <a:pPr marL="0" marR="0">
                        <a:spcBef>
                          <a:spcPts val="0"/>
                        </a:spcBef>
                        <a:spcAft>
                          <a:spcPts val="0"/>
                        </a:spcAft>
                      </a:pPr>
                      <a:r>
                        <a:rPr lang="en-US" sz="1800">
                          <a:solidFill>
                            <a:schemeClr val="tx1"/>
                          </a:solidFill>
                          <a:effectLst/>
                          <a:latin typeface="Arial" panose="020B0604020202020204" pitchFamily="34" charset="0"/>
                          <a:cs typeface="Arial" panose="020B0604020202020204" pitchFamily="34" charset="0"/>
                        </a:rPr>
                        <a:t>Time-averaged AUC HIV RNA viral load (copies/ml)</a:t>
                      </a:r>
                      <a:endParaRPr lang="en-US" sz="18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spcBef>
                          <a:spcPts val="0"/>
                        </a:spcBef>
                        <a:spcAft>
                          <a:spcPts val="0"/>
                        </a:spcAft>
                      </a:pPr>
                      <a:r>
                        <a:rPr lang="en-US" sz="1800">
                          <a:solidFill>
                            <a:schemeClr val="tx1"/>
                          </a:solidFill>
                          <a:effectLst/>
                          <a:latin typeface="Arial" panose="020B0604020202020204" pitchFamily="34" charset="0"/>
                          <a:cs typeface="Arial" panose="020B0604020202020204" pitchFamily="34" charset="0"/>
                        </a:rPr>
                        <a:t>- </a:t>
                      </a:r>
                      <a:endParaRPr lang="en-US" sz="18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spcBef>
                          <a:spcPts val="0"/>
                        </a:spcBef>
                        <a:spcAft>
                          <a:spcPts val="0"/>
                        </a:spcAft>
                      </a:pPr>
                      <a:r>
                        <a:rPr lang="en-US" sz="1800" dirty="0">
                          <a:solidFill>
                            <a:schemeClr val="tx1"/>
                          </a:solidFill>
                          <a:effectLst/>
                          <a:latin typeface="Arial" panose="020B0604020202020204" pitchFamily="34" charset="0"/>
                          <a:cs typeface="Arial" panose="020B0604020202020204" pitchFamily="34" charset="0"/>
                        </a:rPr>
                        <a:t>2.19</a:t>
                      </a:r>
                      <a:endParaRPr lang="en-US"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spcBef>
                          <a:spcPts val="0"/>
                        </a:spcBef>
                        <a:spcAft>
                          <a:spcPts val="0"/>
                        </a:spcAft>
                      </a:pPr>
                      <a:r>
                        <a:rPr lang="en-US" sz="1800" dirty="0">
                          <a:solidFill>
                            <a:schemeClr val="tx1"/>
                          </a:solidFill>
                          <a:effectLst/>
                          <a:latin typeface="Arial" panose="020B0604020202020204" pitchFamily="34" charset="0"/>
                          <a:cs typeface="Arial" panose="020B0604020202020204" pitchFamily="34" charset="0"/>
                        </a:rPr>
                        <a:t>(0.65, 3.74)</a:t>
                      </a:r>
                      <a:endParaRPr lang="en-US"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spcBef>
                          <a:spcPts val="0"/>
                        </a:spcBef>
                        <a:spcAft>
                          <a:spcPts val="0"/>
                        </a:spcAft>
                      </a:pPr>
                      <a:r>
                        <a:rPr lang="en-US" sz="1800" dirty="0">
                          <a:solidFill>
                            <a:schemeClr val="tx1"/>
                          </a:solidFill>
                          <a:effectLst/>
                          <a:latin typeface="Arial" panose="020B0604020202020204" pitchFamily="34" charset="0"/>
                          <a:cs typeface="Arial" panose="020B0604020202020204" pitchFamily="34" charset="0"/>
                        </a:rPr>
                        <a:t>0.007</a:t>
                      </a:r>
                      <a:endParaRPr lang="en-US"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2167868453"/>
                  </a:ext>
                </a:extLst>
              </a:tr>
            </a:tbl>
          </a:graphicData>
        </a:graphic>
      </p:graphicFrame>
      <p:sp>
        <p:nvSpPr>
          <p:cNvPr id="3106" name="Text Box 7427">
            <a:extLst>
              <a:ext uri="{FF2B5EF4-FFF2-40B4-BE49-F238E27FC236}">
                <a16:creationId xmlns:a16="http://schemas.microsoft.com/office/drawing/2014/main" id="{5B15EF3C-CC17-4403-AE3B-6FD19BA953D9}"/>
              </a:ext>
            </a:extLst>
          </p:cNvPr>
          <p:cNvSpPr txBox="1">
            <a:spLocks noChangeArrowheads="1"/>
          </p:cNvSpPr>
          <p:nvPr/>
        </p:nvSpPr>
        <p:spPr bwMode="auto">
          <a:xfrm>
            <a:off x="26269948" y="16194741"/>
            <a:ext cx="8028743" cy="707886"/>
          </a:xfrm>
          <a:prstGeom prst="rect">
            <a:avLst/>
          </a:prstGeom>
          <a:solidFill>
            <a:schemeClr val="bg2">
              <a:lumMod val="50000"/>
            </a:schemeClr>
          </a:solidFill>
          <a:ln w="9525">
            <a:noFill/>
            <a:miter lim="800000"/>
            <a:headEnd/>
            <a:tailEnd/>
          </a:ln>
        </p:spPr>
        <p:txBody>
          <a:bodyPr wrap="square">
            <a:spAutoFit/>
          </a:bodyPr>
          <a:lstStyle/>
          <a:p>
            <a:pPr eaLnBrk="1" hangingPunct="1">
              <a:defRPr/>
            </a:pPr>
            <a:r>
              <a:rPr lang="en-US" altLang="en-US" sz="2000" b="1" dirty="0">
                <a:solidFill>
                  <a:schemeClr val="bg1"/>
                </a:solidFill>
                <a:latin typeface="Arial" pitchFamily="34" charset="0"/>
                <a:cs typeface="Arial" panose="020B0604020202020204" pitchFamily="34" charset="0"/>
              </a:rPr>
              <a:t>Figure 2: Epigenetic age by chronological age for YPHIV and YPHEU</a:t>
            </a:r>
          </a:p>
        </p:txBody>
      </p:sp>
    </p:spTree>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5222</TotalTime>
  <Words>3642</Words>
  <Application>Microsoft Office PowerPoint</Application>
  <PresentationFormat>Custom</PresentationFormat>
  <Paragraphs>428</Paragraphs>
  <Slides>1</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ＭＳ Ｐゴシック</vt:lpstr>
      <vt:lpstr>Arial</vt:lpstr>
      <vt:lpstr>Calibri</vt:lpstr>
      <vt:lpstr>Century Gothic</vt:lpstr>
      <vt:lpstr>Times New Roman</vt:lpstr>
      <vt:lpstr>Wingdings</vt:lpstr>
      <vt:lpstr>Default Design</vt:lpstr>
      <vt:lpstr>PowerPoint Presentation</vt:lpstr>
    </vt:vector>
  </TitlesOfParts>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PROSPECTIVE, MULTICENTER, RANDOMIZED TRIAL COMPARING THE EFFICACY AND SAFETY OF FENOFIBRATE (F) VERSUS PRAVASTATIN (P) IN HIV-INFECTED SUBJECTS WITH LIPID ABNORMALITIES: FINAL RESULTS OF ACTG 5087  J.A.  Aberg, R.A. Zackin, S. R. Evans, Y. Yang, B.L. Alston, K. Henry, M. Glesby, S.W.  Brobst, S.I. Owens and C.J.  Fichtenbaum: FOR THE ACTG 5087 TEAM</dc:title>
  <dc:creator>zackin</dc:creator>
  <cp:lastModifiedBy>Stephanie Shiau</cp:lastModifiedBy>
  <cp:revision>188</cp:revision>
  <cp:lastPrinted>2005-02-04T05:21:33Z</cp:lastPrinted>
  <dcterms:created xsi:type="dcterms:W3CDTF">2003-12-28T20:26:19Z</dcterms:created>
  <dcterms:modified xsi:type="dcterms:W3CDTF">2020-06-26T21:33:15Z</dcterms:modified>
</cp:coreProperties>
</file>